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1151" r:id="rId2"/>
    <p:sldId id="1036" r:id="rId3"/>
    <p:sldId id="1037" r:id="rId4"/>
    <p:sldId id="1114" r:id="rId5"/>
    <p:sldId id="1038" r:id="rId6"/>
    <p:sldId id="1039" r:id="rId7"/>
    <p:sldId id="1049" r:id="rId8"/>
    <p:sldId id="1040" r:id="rId9"/>
    <p:sldId id="1024" r:id="rId10"/>
    <p:sldId id="1023" r:id="rId11"/>
    <p:sldId id="1121" r:id="rId12"/>
    <p:sldId id="1120" r:id="rId13"/>
    <p:sldId id="1156" r:id="rId14"/>
    <p:sldId id="1157" r:id="rId15"/>
    <p:sldId id="1158" r:id="rId16"/>
    <p:sldId id="1159" r:id="rId17"/>
    <p:sldId id="1030" r:id="rId18"/>
    <p:sldId id="1153" r:id="rId19"/>
    <p:sldId id="1155" r:id="rId20"/>
    <p:sldId id="1154" r:id="rId21"/>
    <p:sldId id="1163" r:id="rId22"/>
    <p:sldId id="1152" r:id="rId23"/>
    <p:sldId id="1165" r:id="rId24"/>
    <p:sldId id="1164" r:id="rId25"/>
    <p:sldId id="1029" r:id="rId26"/>
    <p:sldId id="1027" r:id="rId27"/>
    <p:sldId id="1028" r:id="rId28"/>
    <p:sldId id="1122" r:id="rId29"/>
    <p:sldId id="1074" r:id="rId30"/>
    <p:sldId id="1075" r:id="rId31"/>
    <p:sldId id="1076" r:id="rId32"/>
    <p:sldId id="1077" r:id="rId33"/>
    <p:sldId id="1078" r:id="rId34"/>
    <p:sldId id="1079" r:id="rId35"/>
    <p:sldId id="1080" r:id="rId36"/>
    <p:sldId id="1123" r:id="rId37"/>
    <p:sldId id="1081" r:id="rId38"/>
    <p:sldId id="1097" r:id="rId39"/>
    <p:sldId id="1082" r:id="rId40"/>
    <p:sldId id="1083" r:id="rId41"/>
    <p:sldId id="1084" r:id="rId42"/>
    <p:sldId id="1087" r:id="rId43"/>
    <p:sldId id="1088" r:id="rId44"/>
    <p:sldId id="1110" r:id="rId45"/>
    <p:sldId id="1142" r:id="rId46"/>
    <p:sldId id="1111" r:id="rId47"/>
    <p:sldId id="1150" r:id="rId48"/>
    <p:sldId id="1094" r:id="rId49"/>
    <p:sldId id="1095" r:id="rId50"/>
    <p:sldId id="1093" r:id="rId51"/>
    <p:sldId id="1091" r:id="rId52"/>
    <p:sldId id="1092" r:id="rId53"/>
    <p:sldId id="1051" r:id="rId54"/>
    <p:sldId id="1068" r:id="rId55"/>
    <p:sldId id="1106" r:id="rId56"/>
    <p:sldId id="1101" r:id="rId57"/>
    <p:sldId id="1057" r:id="rId58"/>
    <p:sldId id="1058" r:id="rId59"/>
    <p:sldId id="1059" r:id="rId60"/>
    <p:sldId id="1124" r:id="rId61"/>
    <p:sldId id="1161" r:id="rId62"/>
    <p:sldId id="1066" r:id="rId63"/>
    <p:sldId id="1063" r:id="rId64"/>
    <p:sldId id="1064" r:id="rId65"/>
    <p:sldId id="1116" r:id="rId66"/>
    <p:sldId id="1162" r:id="rId67"/>
    <p:sldId id="1126" r:id="rId68"/>
    <p:sldId id="1113" r:id="rId69"/>
  </p:sldIdLst>
  <p:sldSz cx="9144000" cy="5143500" type="screen16x9"/>
  <p:notesSz cx="6797675" cy="9926638"/>
  <p:defaultTextStyle>
    <a:defPPr>
      <a:defRPr lang="ru-RU"/>
    </a:defPPr>
    <a:lvl1pPr algn="l" defTabSz="81273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1pPr>
    <a:lvl2pPr marL="404778" indent="-117465" algn="l" defTabSz="81273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2pPr>
    <a:lvl3pPr marL="812730" indent="-239692" algn="l" defTabSz="81273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3pPr>
    <a:lvl4pPr marL="1220683" indent="-360332" algn="l" defTabSz="81273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4pPr>
    <a:lvl5pPr marL="1627048" indent="-480971" algn="l" defTabSz="812730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5pPr>
    <a:lvl6pPr marL="2285802" algn="l" defTabSz="914321" rtl="0" eaLnBrk="1" latinLnBrk="0" hangingPunct="1"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6pPr>
    <a:lvl7pPr marL="2742963" algn="l" defTabSz="914321" rtl="0" eaLnBrk="1" latinLnBrk="0" hangingPunct="1"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7pPr>
    <a:lvl8pPr marL="3200123" algn="l" defTabSz="914321" rtl="0" eaLnBrk="1" latinLnBrk="0" hangingPunct="1"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8pPr>
    <a:lvl9pPr marL="3657284" algn="l" defTabSz="914321" rtl="0" eaLnBrk="1" latinLnBrk="0" hangingPunct="1">
      <a:defRPr sz="1600" kern="1200">
        <a:solidFill>
          <a:schemeClr val="tx1"/>
        </a:solidFill>
        <a:latin typeface="Arial" charset="0"/>
        <a:ea typeface="ヒラギノ角ゴ ProN W3"/>
        <a:cs typeface="ヒラギノ角ゴ ProN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CD"/>
    <a:srgbClr val="FFE28F"/>
    <a:srgbClr val="FF7C80"/>
    <a:srgbClr val="FF3300"/>
    <a:srgbClr val="000066"/>
    <a:srgbClr val="FFFF99"/>
    <a:srgbClr val="FF0066"/>
    <a:srgbClr val="FABB00"/>
    <a:srgbClr val="9900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6482" autoAdjust="0"/>
  </p:normalViewPr>
  <p:slideViewPr>
    <p:cSldViewPr snapToGrid="0">
      <p:cViewPr>
        <p:scale>
          <a:sx n="70" d="100"/>
          <a:sy n="70" d="100"/>
        </p:scale>
        <p:origin x="-1350" y="-4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64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30021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30021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6F2546B-45A3-4173-A1C0-31D5D4B19B27}" type="datetimeFigureOut">
              <a:rPr lang="ru-RU"/>
              <a:pPr>
                <a:defRPr/>
              </a:pPr>
              <a:t>14.02.2023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30021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30021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6D434-97D1-4B5C-BD25-8D56E2D579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81273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4778" algn="l" defTabSz="81273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2730" algn="l" defTabSz="81273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0683" algn="l" defTabSz="81273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27048" algn="l" defTabSz="81273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37500" algn="l" defTabSz="8150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5000" algn="l" defTabSz="8150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2500" algn="l" defTabSz="8150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0000" algn="l" defTabSz="8150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CF5D5-9F24-47CA-8770-CB47B27CC452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71" y="1598155"/>
            <a:ext cx="7773293" cy="11025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8" y="2914994"/>
            <a:ext cx="6400354" cy="1314338"/>
          </a:xfrm>
        </p:spPr>
        <p:txBody>
          <a:bodyPr/>
          <a:lstStyle>
            <a:lvl1pPr marL="0" indent="0" algn="ctr">
              <a:buNone/>
              <a:defRPr/>
            </a:lvl1pPr>
            <a:lvl2pPr marL="214884" indent="0" algn="ctr">
              <a:buNone/>
              <a:defRPr/>
            </a:lvl2pPr>
            <a:lvl3pPr marL="429770" indent="0" algn="ctr">
              <a:buNone/>
              <a:defRPr/>
            </a:lvl3pPr>
            <a:lvl4pPr marL="644654" indent="0" algn="ctr">
              <a:buNone/>
              <a:defRPr/>
            </a:lvl4pPr>
            <a:lvl5pPr marL="859539" indent="0" algn="ctr">
              <a:buNone/>
              <a:defRPr/>
            </a:lvl5pPr>
            <a:lvl6pPr marL="1074425" indent="0" algn="ctr">
              <a:buNone/>
              <a:defRPr/>
            </a:lvl6pPr>
            <a:lvl7pPr marL="1289309" indent="0" algn="ctr">
              <a:buNone/>
              <a:defRPr/>
            </a:lvl7pPr>
            <a:lvl8pPr marL="1504191" indent="0" algn="ctr">
              <a:buNone/>
              <a:defRPr/>
            </a:lvl8pPr>
            <a:lvl9pPr marL="171908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2086" y="863968"/>
            <a:ext cx="1960067" cy="23842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1876" y="863968"/>
            <a:ext cx="5773043" cy="23842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99" y="3305120"/>
            <a:ext cx="7772177" cy="1021333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99" y="2179961"/>
            <a:ext cx="7772177" cy="1125141"/>
          </a:xfrm>
        </p:spPr>
        <p:txBody>
          <a:bodyPr anchor="b"/>
          <a:lstStyle>
            <a:lvl1pPr marL="0" indent="0">
              <a:buNone/>
              <a:defRPr sz="900"/>
            </a:lvl1pPr>
            <a:lvl2pPr marL="214884" indent="0">
              <a:buNone/>
              <a:defRPr sz="800"/>
            </a:lvl2pPr>
            <a:lvl3pPr marL="429770" indent="0">
              <a:buNone/>
              <a:defRPr sz="800"/>
            </a:lvl3pPr>
            <a:lvl4pPr marL="644654" indent="0">
              <a:buNone/>
              <a:defRPr sz="700"/>
            </a:lvl4pPr>
            <a:lvl5pPr marL="859539" indent="0">
              <a:buNone/>
              <a:defRPr sz="700"/>
            </a:lvl5pPr>
            <a:lvl6pPr marL="1074425" indent="0">
              <a:buNone/>
              <a:defRPr sz="700"/>
            </a:lvl6pPr>
            <a:lvl7pPr marL="1289309" indent="0">
              <a:buNone/>
              <a:defRPr sz="700"/>
            </a:lvl7pPr>
            <a:lvl8pPr marL="1504191" indent="0">
              <a:buNone/>
              <a:defRPr sz="700"/>
            </a:lvl8pPr>
            <a:lvl9pPr marL="171908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1886" y="2652129"/>
            <a:ext cx="3866555" cy="596057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97" y="2652129"/>
            <a:ext cx="3866555" cy="596057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52" y="205941"/>
            <a:ext cx="8228708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8" y="1151093"/>
            <a:ext cx="4039568" cy="47969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4884" indent="0">
              <a:buNone/>
              <a:defRPr sz="900" b="1"/>
            </a:lvl2pPr>
            <a:lvl3pPr marL="429770" indent="0">
              <a:buNone/>
              <a:defRPr sz="800" b="1"/>
            </a:lvl3pPr>
            <a:lvl4pPr marL="644654" indent="0">
              <a:buNone/>
              <a:defRPr sz="800" b="1"/>
            </a:lvl4pPr>
            <a:lvl5pPr marL="859539" indent="0">
              <a:buNone/>
              <a:defRPr sz="800" b="1"/>
            </a:lvl5pPr>
            <a:lvl6pPr marL="1074425" indent="0">
              <a:buNone/>
              <a:defRPr sz="800" b="1"/>
            </a:lvl6pPr>
            <a:lvl7pPr marL="1289309" indent="0">
              <a:buNone/>
              <a:defRPr sz="800" b="1"/>
            </a:lvl7pPr>
            <a:lvl8pPr marL="1504191" indent="0">
              <a:buNone/>
              <a:defRPr sz="800" b="1"/>
            </a:lvl8pPr>
            <a:lvl9pPr marL="171908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8" y="1630788"/>
            <a:ext cx="4039568" cy="2963540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6" y="1151093"/>
            <a:ext cx="4041800" cy="47969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4884" indent="0">
              <a:buNone/>
              <a:defRPr sz="900" b="1"/>
            </a:lvl2pPr>
            <a:lvl3pPr marL="429770" indent="0">
              <a:buNone/>
              <a:defRPr sz="800" b="1"/>
            </a:lvl3pPr>
            <a:lvl4pPr marL="644654" indent="0">
              <a:buNone/>
              <a:defRPr sz="800" b="1"/>
            </a:lvl4pPr>
            <a:lvl5pPr marL="859539" indent="0">
              <a:buNone/>
              <a:defRPr sz="800" b="1"/>
            </a:lvl5pPr>
            <a:lvl6pPr marL="1074425" indent="0">
              <a:buNone/>
              <a:defRPr sz="800" b="1"/>
            </a:lvl6pPr>
            <a:lvl7pPr marL="1289309" indent="0">
              <a:buNone/>
              <a:defRPr sz="800" b="1"/>
            </a:lvl7pPr>
            <a:lvl8pPr marL="1504191" indent="0">
              <a:buNone/>
              <a:defRPr sz="800" b="1"/>
            </a:lvl8pPr>
            <a:lvl9pPr marL="171908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6" y="1630788"/>
            <a:ext cx="4041800" cy="2963540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66" y="205125"/>
            <a:ext cx="3008189" cy="871481"/>
          </a:xfrm>
        </p:spPr>
        <p:txBody>
          <a:bodyPr/>
          <a:lstStyle>
            <a:lvl1pPr algn="l">
              <a:defRPr sz="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30" y="205104"/>
            <a:ext cx="5111129" cy="4389220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66" y="1076587"/>
            <a:ext cx="3008189" cy="3517738"/>
          </a:xfrm>
        </p:spPr>
        <p:txBody>
          <a:bodyPr/>
          <a:lstStyle>
            <a:lvl1pPr marL="0" indent="0">
              <a:buNone/>
              <a:defRPr sz="700"/>
            </a:lvl1pPr>
            <a:lvl2pPr marL="214884" indent="0">
              <a:buNone/>
              <a:defRPr sz="600"/>
            </a:lvl2pPr>
            <a:lvl3pPr marL="429770" indent="0">
              <a:buNone/>
              <a:defRPr sz="500"/>
            </a:lvl3pPr>
            <a:lvl4pPr marL="644654" indent="0">
              <a:buNone/>
              <a:defRPr sz="400"/>
            </a:lvl4pPr>
            <a:lvl5pPr marL="859539" indent="0">
              <a:buNone/>
              <a:defRPr sz="400"/>
            </a:lvl5pPr>
            <a:lvl6pPr marL="1074425" indent="0">
              <a:buNone/>
              <a:defRPr sz="400"/>
            </a:lvl6pPr>
            <a:lvl7pPr marL="1289309" indent="0">
              <a:buNone/>
              <a:defRPr sz="400"/>
            </a:lvl7pPr>
            <a:lvl8pPr marL="1504191" indent="0">
              <a:buNone/>
              <a:defRPr sz="400"/>
            </a:lvl8pPr>
            <a:lvl9pPr marL="1719080" indent="0">
              <a:buNone/>
              <a:defRPr sz="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54" y="3600627"/>
            <a:ext cx="5486177" cy="425276"/>
          </a:xfrm>
        </p:spPr>
        <p:txBody>
          <a:bodyPr/>
          <a:lstStyle>
            <a:lvl1pPr algn="l">
              <a:defRPr sz="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54" y="459600"/>
            <a:ext cx="5486177" cy="3085766"/>
          </a:xfrm>
        </p:spPr>
        <p:txBody>
          <a:bodyPr/>
          <a:lstStyle>
            <a:lvl1pPr marL="0" indent="0">
              <a:buNone/>
              <a:defRPr sz="1500"/>
            </a:lvl1pPr>
            <a:lvl2pPr marL="214884" indent="0">
              <a:buNone/>
              <a:defRPr sz="1300"/>
            </a:lvl2pPr>
            <a:lvl3pPr marL="429770" indent="0">
              <a:buNone/>
              <a:defRPr sz="1100"/>
            </a:lvl3pPr>
            <a:lvl4pPr marL="644654" indent="0">
              <a:buNone/>
              <a:defRPr sz="900"/>
            </a:lvl4pPr>
            <a:lvl5pPr marL="859539" indent="0">
              <a:buNone/>
              <a:defRPr sz="900"/>
            </a:lvl5pPr>
            <a:lvl6pPr marL="1074425" indent="0">
              <a:buNone/>
              <a:defRPr sz="900"/>
            </a:lvl6pPr>
            <a:lvl7pPr marL="1289309" indent="0">
              <a:buNone/>
              <a:defRPr sz="900"/>
            </a:lvl7pPr>
            <a:lvl8pPr marL="1504191" indent="0">
              <a:buNone/>
              <a:defRPr sz="900"/>
            </a:lvl8pPr>
            <a:lvl9pPr marL="1719080" indent="0">
              <a:buNone/>
              <a:defRPr sz="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54" y="4025906"/>
            <a:ext cx="5486177" cy="603591"/>
          </a:xfrm>
        </p:spPr>
        <p:txBody>
          <a:bodyPr/>
          <a:lstStyle>
            <a:lvl1pPr marL="0" indent="0">
              <a:buNone/>
              <a:defRPr sz="700"/>
            </a:lvl1pPr>
            <a:lvl2pPr marL="214884" indent="0">
              <a:buNone/>
              <a:defRPr sz="600"/>
            </a:lvl2pPr>
            <a:lvl3pPr marL="429770" indent="0">
              <a:buNone/>
              <a:defRPr sz="500"/>
            </a:lvl3pPr>
            <a:lvl4pPr marL="644654" indent="0">
              <a:buNone/>
              <a:defRPr sz="400"/>
            </a:lvl4pPr>
            <a:lvl5pPr marL="859539" indent="0">
              <a:buNone/>
              <a:defRPr sz="400"/>
            </a:lvl5pPr>
            <a:lvl6pPr marL="1074425" indent="0">
              <a:buNone/>
              <a:defRPr sz="400"/>
            </a:lvl6pPr>
            <a:lvl7pPr marL="1289309" indent="0">
              <a:buNone/>
              <a:defRPr sz="400"/>
            </a:lvl7pPr>
            <a:lvl8pPr marL="1504191" indent="0">
              <a:buNone/>
              <a:defRPr sz="400"/>
            </a:lvl8pPr>
            <a:lvl9pPr marL="1719080" indent="0">
              <a:buNone/>
              <a:defRPr sz="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863600"/>
            <a:ext cx="7839075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1844" tIns="31844" rIns="31844" bIns="3184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>
                <a:sym typeface="Gill Sans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4" y="2651125"/>
            <a:ext cx="7839075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1844" tIns="31844" rIns="31844" bIns="3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>
                <a:sym typeface="Gill Sans"/>
              </a:rPr>
              <a:t>Click to edit Master text styles</a:t>
            </a:r>
          </a:p>
          <a:p>
            <a:pPr lvl="1"/>
            <a:r>
              <a:rPr lang="en-US" altLang="ru-RU" smtClean="0">
                <a:sym typeface="Gill Sans"/>
              </a:rPr>
              <a:t>Second level</a:t>
            </a:r>
          </a:p>
          <a:p>
            <a:pPr lvl="2"/>
            <a:r>
              <a:rPr lang="en-US" altLang="ru-RU" smtClean="0">
                <a:sym typeface="Gill Sans"/>
              </a:rPr>
              <a:t>Third level</a:t>
            </a:r>
          </a:p>
          <a:p>
            <a:pPr lvl="3"/>
            <a:r>
              <a:rPr lang="en-US" altLang="ru-RU" smtClean="0">
                <a:sym typeface="Gill Sans"/>
              </a:rPr>
              <a:t>Fourth level</a:t>
            </a:r>
          </a:p>
          <a:p>
            <a:pPr lvl="4"/>
            <a:r>
              <a:rPr lang="en-US" altLang="ru-RU" smtClean="0">
                <a:sym typeface="Gill Sans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/>
        </a:defRPr>
      </a:lvl5pPr>
      <a:lvl6pPr marL="214884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42977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644654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859539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158736" indent="-158736" algn="ctr" rtl="0" eaLnBrk="0" fontAlgn="base" hangingPunct="0">
        <a:spcBef>
          <a:spcPct val="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346045" indent="-131751" algn="ctr" rtl="0" eaLnBrk="0" fontAlgn="base" hangingPunct="0">
        <a:spcBef>
          <a:spcPct val="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534942" indent="-104766" algn="ctr" rtl="0" eaLnBrk="0" fontAlgn="base" hangingPunct="0">
        <a:spcBef>
          <a:spcPct val="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749235" indent="-104766" algn="ctr" rtl="0" eaLnBrk="0" fontAlgn="base" hangingPunct="0">
        <a:spcBef>
          <a:spcPct val="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965117" indent="-104766" algn="ctr" rtl="0" eaLnBrk="0" fontAlgn="base" hangingPunct="0">
        <a:spcBef>
          <a:spcPct val="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214884" algn="ctr" rtl="0" fontAlgn="base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429770" algn="ctr" rtl="0" fontAlgn="base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644654" algn="ctr" rtl="0" fontAlgn="base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859539" algn="ctr" rtl="0" fontAlgn="base">
        <a:spcBef>
          <a:spcPct val="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14884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29770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44654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9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74425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89309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504191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719080" algn="l" defTabSz="21488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10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107505" y="1635658"/>
            <a:ext cx="8928991" cy="153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7264" tIns="28637" rIns="57264" bIns="28637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Махновский Андрей Иванович</a:t>
            </a:r>
            <a:endParaRPr lang="ru-RU" altLang="ru-RU" sz="600" b="1" dirty="0" smtClean="0">
              <a:solidFill>
                <a:srgbClr val="002060"/>
              </a:solidFill>
              <a:latin typeface="Geometria Light"/>
              <a:ea typeface="Geometria Light"/>
              <a:cs typeface="Arial" charset="0"/>
            </a:endParaRPr>
          </a:p>
          <a:p>
            <a:pPr algn="ctr"/>
            <a:endParaRPr lang="ru-RU" altLang="ru-RU" sz="600" dirty="0" smtClean="0">
              <a:solidFill>
                <a:srgbClr val="002060"/>
              </a:solidFill>
              <a:latin typeface="Geometria Light"/>
              <a:ea typeface="Geometria Light"/>
              <a:cs typeface="Arial" charset="0"/>
            </a:endParaRPr>
          </a:p>
          <a:p>
            <a:pPr algn="ctr"/>
            <a:r>
              <a:rPr lang="ru-RU" altLang="ru-RU" sz="1200" i="1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кандидат медицинских наук</a:t>
            </a:r>
          </a:p>
          <a:p>
            <a:r>
              <a:rPr lang="ru-RU" altLang="ru-RU" sz="1200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                   </a:t>
            </a:r>
          </a:p>
          <a:p>
            <a:r>
              <a:rPr lang="ru-RU" altLang="ru-RU" sz="1200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          заместитель главного врача ГБУ СПб НИИ скорой помощи им. И.И. Джанелидзе по скорой медицинской помощи </a:t>
            </a:r>
          </a:p>
          <a:p>
            <a:r>
              <a:rPr lang="ru-RU" altLang="ru-RU" sz="1200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          ассистент кафедры скорой медицинской помощи ФГБОУ ВО СЗГМУ им. И.И. Мечникова Минздрава России</a:t>
            </a:r>
          </a:p>
          <a:p>
            <a:r>
              <a:rPr lang="ru-RU" altLang="ru-RU" sz="1200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          главный внештатный специалист по первой помощи Минздрава России в Северо-Западном Федеральном округе</a:t>
            </a:r>
          </a:p>
          <a:p>
            <a:r>
              <a:rPr lang="ru-RU" altLang="ru-RU" sz="1200" dirty="0" smtClean="0">
                <a:solidFill>
                  <a:srgbClr val="002060"/>
                </a:solidFill>
                <a:latin typeface="Geometria Light"/>
                <a:ea typeface="Geometria Light"/>
                <a:cs typeface="Arial" charset="0"/>
              </a:rPr>
              <a:t>          главный хирург ФГКУ «442 ВКГ» МО РФ – главный хирург Западного военного округа (2010 – 2017)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>
          <a:xfrm>
            <a:off x="209611" y="267494"/>
            <a:ext cx="8708064" cy="1201495"/>
          </a:xfrm>
          <a:solidFill>
            <a:srgbClr val="FFFFFF"/>
          </a:solidFill>
        </p:spPr>
        <p:txBody>
          <a:bodyPr anchor="ctr">
            <a:normAutofit/>
          </a:bodyPr>
          <a:lstStyle/>
          <a:p>
            <a:r>
              <a:rPr lang="ru-RU" sz="4200" b="1" dirty="0" smtClean="0">
                <a:solidFill>
                  <a:srgbClr val="002060"/>
                </a:solidFill>
              </a:rPr>
              <a:t>ПЕРВАЯ ПОМОЩЬ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7380" y="3633666"/>
            <a:ext cx="1169545" cy="1096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4230" y="3621943"/>
            <a:ext cx="1276654" cy="1113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4599" y="3579867"/>
            <a:ext cx="1039569" cy="113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_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61859" y="3712727"/>
            <a:ext cx="1654291" cy="9429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377" y="4193197"/>
            <a:ext cx="8381279" cy="825092"/>
          </a:xfrm>
          <a:prstGeom prst="rect">
            <a:avLst/>
          </a:prstGeom>
          <a:solidFill>
            <a:srgbClr val="FFCDCD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27556" tIns="27556" rIns="27556" bIns="27556" spcCol="20668">
            <a:spAutoFit/>
          </a:bodyPr>
          <a:lstStyle/>
          <a:p>
            <a:pPr algn="ctr" defTabSz="496021" hangingPunct="0">
              <a:defRPr/>
            </a:pPr>
            <a:r>
              <a:rPr lang="ru-RU" sz="22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Первая помощь должна оказываться</a:t>
            </a:r>
          </a:p>
          <a:p>
            <a:pPr algn="ctr" defTabSz="496021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до медицинской помощи</a:t>
            </a:r>
            <a:endParaRPr lang="ru-RU" sz="2800" b="1" dirty="0">
              <a:solidFill>
                <a:srgbClr val="00206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9474" y="723330"/>
          <a:ext cx="8356980" cy="3248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144"/>
                <a:gridCol w="7096836"/>
              </a:tblGrid>
              <a:tr h="74749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1996 год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Решение </a:t>
                      </a:r>
                      <a:r>
                        <a:rPr lang="en-US" sz="1600" b="0" dirty="0" smtClean="0">
                          <a:solidFill>
                            <a:srgbClr val="002060"/>
                          </a:solidFill>
                        </a:rPr>
                        <a:t>XXXVI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Пленума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 Главного военно-медицинского управления </a:t>
                      </a:r>
                    </a:p>
                    <a:p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Минобороны России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49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2009 год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Статья 19.1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 Основ законодательства об охране здоровья граждан» </a:t>
                      </a:r>
                      <a:b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(утв. ВС РФ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 от 22.07.1993 № 5487-1) 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6533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2011 год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Статья 31 Федерального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 закона «Об основах охраны здоровья граждан в Российской Федерации» от 21.11.2011 № 323-ФЗ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4648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2018 год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Введены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 должности главных внештатных специалистов</a:t>
                      </a:r>
                    </a:p>
                    <a:p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в Минздраве России, федеральных округах и в субъектах Российской Федерации 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6138" y="167104"/>
            <a:ext cx="8493642" cy="394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6" tIns="27556" rIns="27556" bIns="27556" spcCol="20668">
            <a:spAutoFit/>
          </a:bodyPr>
          <a:lstStyle/>
          <a:p>
            <a:pPr algn="ctr" defTabSz="496021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ИСТОРИЯ ПОНЯТИЯ И ТЕРМИНА «ПЕРВАЯ ПОМОЩЬ»</a:t>
            </a:r>
            <a:endParaRPr lang="ru-RU" sz="2200" b="1" dirty="0">
              <a:solidFill>
                <a:srgbClr val="00206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6138" y="167104"/>
            <a:ext cx="8493642" cy="39420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5" tIns="27555" rIns="27555" bIns="27555" spcCol="20667">
            <a:spAutoFit/>
          </a:bodyPr>
          <a:lstStyle/>
          <a:p>
            <a:pPr algn="ctr" defTabSz="495996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КТО ОБЯЗАН ОКАЗЫВАТЬ ПЕРВУЮ ПОМОЩЬ </a:t>
            </a:r>
            <a:r>
              <a:rPr lang="en-US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?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68760" y="4429199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3406" y="4550739"/>
            <a:ext cx="8230001" cy="276967"/>
          </a:xfrm>
          <a:prstGeom prst="rect">
            <a:avLst/>
          </a:prstGeom>
          <a:noFill/>
        </p:spPr>
        <p:txBody>
          <a:bodyPr wrap="none" lIns="91404" tIns="45704" rIns="91404" bIns="45704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Федеральный закон от 21.11.2011 № 323-ФЗ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«Об основах охраны здоровья граждан в Российской Федерации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449" y="753871"/>
            <a:ext cx="1310905" cy="347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2321344" y="782777"/>
            <a:ext cx="1059821" cy="343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4" cstate="print"/>
          <a:srcRect b="675"/>
          <a:stretch>
            <a:fillRect/>
          </a:stretch>
        </p:blipFill>
        <p:spPr bwMode="auto">
          <a:xfrm>
            <a:off x="3381166" y="752183"/>
            <a:ext cx="1659639" cy="347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5" cstate="print"/>
          <a:srcRect t="708"/>
          <a:stretch>
            <a:fillRect/>
          </a:stretch>
        </p:blipFill>
        <p:spPr bwMode="auto">
          <a:xfrm>
            <a:off x="4910543" y="702506"/>
            <a:ext cx="1504447" cy="356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6" cstate="print"/>
          <a:srcRect l="15748" t="4908" r="6299"/>
          <a:stretch>
            <a:fillRect/>
          </a:stretch>
        </p:blipFill>
        <p:spPr bwMode="auto">
          <a:xfrm>
            <a:off x="6521571" y="808075"/>
            <a:ext cx="1984486" cy="346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4"/>
            <a:ext cx="8493642" cy="39420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5" tIns="27555" rIns="27555" bIns="27555" spcCol="20667">
            <a:spAutoFit/>
          </a:bodyPr>
          <a:lstStyle/>
          <a:p>
            <a:pPr algn="ctr" defTabSz="495996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КТО ИМЕЕТ ПРАВО ОКАЗЫВАТЬ ПЕРВУЮ ПОМОЩЬ </a:t>
            </a:r>
            <a:r>
              <a:rPr lang="en-US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?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648" y="744279"/>
            <a:ext cx="3914564" cy="348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73063" y="4429199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3406" y="4550739"/>
            <a:ext cx="8230001" cy="276967"/>
          </a:xfrm>
          <a:prstGeom prst="rect">
            <a:avLst/>
          </a:prstGeom>
          <a:noFill/>
        </p:spPr>
        <p:txBody>
          <a:bodyPr wrap="none" lIns="91404" tIns="45704" rIns="91404" bIns="45704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Федеральный закон от 21.11.2011 № 323-ФЗ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«Об основах охраны здоровья граждан в Российской Федерации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3" cstate="print"/>
          <a:srcRect r="381"/>
          <a:stretch>
            <a:fillRect/>
          </a:stretch>
        </p:blipFill>
        <p:spPr bwMode="auto">
          <a:xfrm>
            <a:off x="4731487" y="765545"/>
            <a:ext cx="3983038" cy="343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2774" y="850605"/>
            <a:ext cx="8463515" cy="2862290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Статья 125. Оставление в опасности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Заведомое оставление без помощи лица, находящегося в опасном для жизни или здоровья состоянии и лишенного возможности принять меры к самосохранению по малолетству, старости, болезни или вследствие своей беспомощности, в случаях, если виновный имел возможность оказать помощь этому лицу и был обязан иметь о нем заботу </a:t>
            </a:r>
            <a:r>
              <a:rPr lang="ru-RU" sz="2000" dirty="0" smtClean="0">
                <a:solidFill>
                  <a:srgbClr val="FF0000"/>
                </a:solidFill>
              </a:rPr>
              <a:t>либо сам поставил его в опасное для жизни или здоровья состояние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43" y="4439871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8978" y="4550737"/>
            <a:ext cx="7532612" cy="307744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Уголовный кодекс Российской Федерации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от 13.06.1996 № 63-ФЗ (ред. 27.12.2018)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138" y="167106"/>
            <a:ext cx="8493642" cy="39418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5" tIns="27545" rIns="27545" bIns="27545" spcCol="20660">
            <a:spAutoFit/>
          </a:bodyPr>
          <a:lstStyle/>
          <a:p>
            <a:pPr algn="ctr" defTabSz="495830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НЕОКАЗАНИЕ ПЕРВОЙ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2774" y="850608"/>
            <a:ext cx="8463515" cy="2185181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Статья 61. Обстоятельства, смягчающие наказание</a:t>
            </a:r>
            <a:r>
              <a:rPr lang="ru-RU" sz="2000" dirty="0" smtClean="0"/>
              <a:t> </a:t>
            </a:r>
          </a:p>
          <a:p>
            <a:endParaRPr lang="ru-RU" dirty="0" smtClean="0"/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оказание медицинской и иной помощи потерпевшему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непосредственно после совершения преступления, добровольное возмещение имущественного ущерба и морального вреда, причиненных в результате преступления, иные действия, направленные на заглаживание вреда, причиненного потерпевшему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43" y="4439871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8978" y="4550737"/>
            <a:ext cx="7532612" cy="307744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Уголовный кодекс Российской Федерации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от 13.06.1996 № 63-ФЗ (ред. 27.12.2018)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138" y="167106"/>
            <a:ext cx="8493642" cy="39418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5" tIns="27545" rIns="27545" bIns="27545" spcCol="20660">
            <a:spAutoFit/>
          </a:bodyPr>
          <a:lstStyle/>
          <a:p>
            <a:pPr algn="ctr" defTabSz="495830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ОКАЗАНИЕ ПЕРВОЙ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2774" y="1222760"/>
            <a:ext cx="8463515" cy="1631183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Статья 39. Крайняя необходимость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является преступлением </a:t>
            </a:r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причинение вреда … в состоянии крайней необходимости, то есть для устранения опасности, непосредственно угрожающей личности и правам данного лица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43" y="4439871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8978" y="4550737"/>
            <a:ext cx="7532612" cy="307744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Уголовный кодекс Российской Федерации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от 13.06.1996 № 63-ФЗ (ред. 27.12.2018)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138" y="167106"/>
            <a:ext cx="8493642" cy="73273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5" tIns="27545" rIns="27545" bIns="27545" spcCol="20660">
            <a:spAutoFit/>
          </a:bodyPr>
          <a:lstStyle/>
          <a:p>
            <a:pPr algn="ctr" defTabSz="495830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ОСВОБОЖДЕНИЕ ОТ ОТВЕТСТВЕННОСТИ</a:t>
            </a:r>
          </a:p>
          <a:p>
            <a:pPr algn="ctr" defTabSz="495830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в случае неуспешного оказания первой помощи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2774" y="1222760"/>
            <a:ext cx="8463515" cy="1938960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Статья 2.7. Крайняя необходимость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является административным правонарушением</a:t>
            </a:r>
            <a:r>
              <a:rPr lang="ru-RU" sz="2000" dirty="0" smtClean="0">
                <a:solidFill>
                  <a:schemeClr val="accent5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причинение лицом вреда …в состоянии крайней необходимости, то есть для устранения опасности, непосредственно угрожающей личности и правам данного лица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43" y="4439871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8977" y="4550737"/>
            <a:ext cx="8644271" cy="307744"/>
          </a:xfrm>
          <a:prstGeom prst="rect">
            <a:avLst/>
          </a:prstGeom>
          <a:noFill/>
        </p:spPr>
        <p:txBody>
          <a:bodyPr wrap="square" lIns="91405" tIns="45704" rIns="91405" bIns="45704" rtlCol="0">
            <a:spAutoFit/>
          </a:bodyPr>
          <a:lstStyle/>
          <a:p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Кодекс Российской Федерации об административных правонарушениях 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от 30.12.2001 N 195-ФЗ</a:t>
            </a:r>
            <a:endParaRPr lang="ru-RU" sz="1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138" y="167106"/>
            <a:ext cx="8493642" cy="73273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5" tIns="27545" rIns="27545" bIns="27545" spcCol="20660">
            <a:spAutoFit/>
          </a:bodyPr>
          <a:lstStyle/>
          <a:p>
            <a:pPr algn="ctr" defTabSz="495830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ОСВОБОЖДЕНИЕ ОТ ОТВЕТСТВЕННОСТИ</a:t>
            </a:r>
          </a:p>
          <a:p>
            <a:pPr algn="ctr" defTabSz="495830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в случае неуспешного оказания первой помощи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5"/>
            <a:ext cx="8493642" cy="73273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27546" tIns="27546" rIns="27546" bIns="27546" spcCol="20660">
            <a:spAutoFit/>
          </a:bodyPr>
          <a:lstStyle/>
          <a:p>
            <a:pPr algn="ctr" defTabSz="495824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ОРГАНЫ ИСПОЛНИТЕЛЬНОЙ ВЛАСТИ</a:t>
            </a:r>
          </a:p>
          <a:p>
            <a:pPr algn="ctr" defTabSz="495824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регулирующие вопросы оказания первой помощи 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0562" y="1060598"/>
            <a:ext cx="2876550" cy="12573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 bwMode="auto">
          <a:xfrm>
            <a:off x="510370" y="2530491"/>
            <a:ext cx="1881963" cy="478465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696" y="2594293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МВД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619161" y="2551757"/>
            <a:ext cx="1881963" cy="460744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5487" y="2597833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МЧС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717319" y="2562393"/>
            <a:ext cx="1881963" cy="453655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23645" y="2601379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ФСБ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6833198" y="2562391"/>
            <a:ext cx="1881963" cy="464286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6735" y="2612012"/>
            <a:ext cx="1913860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Минобороны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492642" y="3203911"/>
            <a:ext cx="1881963" cy="478465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8968" y="3267706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Минюст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2601433" y="3225174"/>
            <a:ext cx="1881963" cy="460744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07759" y="3271252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Минтранс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4699591" y="3235807"/>
            <a:ext cx="1881963" cy="453655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05917" y="3274794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Минтруда РФ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6815470" y="3235808"/>
            <a:ext cx="1881963" cy="464286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53694" y="3285427"/>
            <a:ext cx="1711841" cy="311479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Минобрнауки РФ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513907" y="3884373"/>
            <a:ext cx="8151628" cy="868383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7954" y="3976545"/>
            <a:ext cx="7963793" cy="738635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другие федеральные органы исполнительной власти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органы исполнительной власти субъектов Российской Федерации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органы местного самоуправления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 bwMode="auto">
          <a:xfrm>
            <a:off x="5076966" y="2674956"/>
            <a:ext cx="3603010" cy="212905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Медицинская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427626" y="2672682"/>
            <a:ext cx="3580263" cy="2060812"/>
          </a:xfrm>
          <a:prstGeom prst="ellipse">
            <a:avLst/>
          </a:prstGeom>
          <a:solidFill>
            <a:srgbClr val="FFCDCD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Общественная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baseline="0" dirty="0" smtClean="0">
                <a:solidFill>
                  <a:schemeClr val="accent5">
                    <a:lumMod val="10000"/>
                  </a:schemeClr>
                </a:solidFill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5263484" y="249886"/>
            <a:ext cx="3580263" cy="2060812"/>
          </a:xfrm>
          <a:prstGeom prst="ellipse">
            <a:avLst/>
          </a:prstGeom>
          <a:solidFill>
            <a:srgbClr val="FFE28F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Профессиональная 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327546" y="170593"/>
            <a:ext cx="3527946" cy="208810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Образовательная 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770496" y="1180531"/>
            <a:ext cx="3339152" cy="2292824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Первая помощь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3511" y="2648467"/>
            <a:ext cx="525438" cy="5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11"/>
            <a:ext cx="8493642" cy="73273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6" tIns="27546" rIns="27546" bIns="27546" spcCol="20660">
            <a:spAutoFit/>
          </a:bodyPr>
          <a:lstStyle/>
          <a:p>
            <a:pPr algn="ctr" defTabSz="495824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ОБУЧЕНИЕ И ПОДГОТОВКА</a:t>
            </a:r>
          </a:p>
          <a:p>
            <a:pPr algn="ctr" defTabSz="495824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по вопросам оказания первой помощи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972" y="1148325"/>
            <a:ext cx="3508744" cy="1010094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txBody>
          <a:bodyPr wrap="square" lIns="91404" tIns="45704" rIns="91404" bIns="45704" rtlCol="0" anchor="ctr" anchorCtr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Подготовка водителей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транспортных средств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4772" y="1151869"/>
            <a:ext cx="3522922" cy="974652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txBody>
          <a:bodyPr wrap="square" lIns="91404" tIns="45704" rIns="91404" bIns="45704" rtlCol="0" anchor="ctr" anchorCtr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Общее среднее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образование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6037" y="2558963"/>
            <a:ext cx="3494562" cy="974652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txBody>
          <a:bodyPr wrap="square" lIns="91404" tIns="45704" rIns="91404" bIns="45704" rtlCol="0" anchor="ctr" anchorCtr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Среднее профессиональное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образование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0608" y="2541236"/>
            <a:ext cx="3519375" cy="974652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txBody>
          <a:bodyPr wrap="square" lIns="91404" tIns="45704" rIns="91404" bIns="45704" rtlCol="0" anchor="ctr" anchorCtr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Подготовка лиц, обязанных оказывать первую помощь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4147" y="3873899"/>
            <a:ext cx="3519375" cy="974652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txBody>
          <a:bodyPr wrap="square" lIns="91404" tIns="45704" rIns="91404" bIns="45704" rtlCol="0" anchor="ctr" anchorCtr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Добровольная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подготовка граждан</a:t>
            </a:r>
            <a:endParaRPr lang="ru-RU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3753" y="3877442"/>
            <a:ext cx="3519375" cy="974652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txBody>
          <a:bodyPr wrap="square" lIns="91404" tIns="45704" rIns="91404" bIns="45704" rtlCol="0" anchor="ctr" anchorCtr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Высшее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образование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5"/>
            <a:ext cx="8493642" cy="73273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4" tIns="27544" rIns="27544" bIns="27544" spcCol="20658">
            <a:spAutoFit/>
          </a:bodyPr>
          <a:lstStyle/>
          <a:p>
            <a:pPr algn="ctr" defTabSz="495781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ПОТЕНЦИАЛЬНО ПРЕДОТВРАТИМЫЕ ПРИЧИНЫ СМЕРТИ</a:t>
            </a:r>
          </a:p>
          <a:p>
            <a:pPr algn="ctr" defTabSz="495781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на догоспитальном этапе</a:t>
            </a:r>
            <a:endParaRPr lang="ru-RU" sz="2200" b="1" dirty="0">
              <a:solidFill>
                <a:srgbClr val="002060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87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143" y="1093822"/>
            <a:ext cx="3801731" cy="213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6" name="Picture 4"/>
          <p:cNvPicPr>
            <a:picLocks noChangeAspect="1" noChangeArrowheads="1"/>
          </p:cNvPicPr>
          <p:nvPr/>
        </p:nvPicPr>
        <p:blipFill>
          <a:blip r:embed="rId3" cstate="print"/>
          <a:srcRect b="21336"/>
          <a:stretch>
            <a:fillRect/>
          </a:stretch>
        </p:blipFill>
        <p:spPr bwMode="auto">
          <a:xfrm>
            <a:off x="4816558" y="1097106"/>
            <a:ext cx="3611792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35659" y="3242922"/>
            <a:ext cx="3150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внезапная сердечная смерть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0772" y="3235833"/>
            <a:ext cx="385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травмы и другие внешние причины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45475" y="3844384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4035" y="4008471"/>
            <a:ext cx="85060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С</a:t>
            </a:r>
            <a:r>
              <a:rPr lang="en-US" sz="1400" b="1" dirty="0" smtClean="0">
                <a:solidFill>
                  <a:srgbClr val="002060"/>
                </a:solidFill>
              </a:rPr>
              <a:t>. Wong. et al. </a:t>
            </a:r>
            <a:r>
              <a:rPr lang="en-US" sz="1400" dirty="0" smtClean="0">
                <a:solidFill>
                  <a:srgbClr val="002060"/>
                </a:solidFill>
              </a:rPr>
              <a:t>Epidemiology of Sudden Cardiac Death: Global and Regional Perspectives</a:t>
            </a:r>
            <a:r>
              <a:rPr lang="ru-RU" sz="1400" dirty="0" smtClean="0">
                <a:solidFill>
                  <a:srgbClr val="002060"/>
                </a:solidFill>
              </a:rPr>
              <a:t> // </a:t>
            </a:r>
            <a:r>
              <a:rPr lang="en-US" sz="1400" dirty="0" smtClean="0">
                <a:solidFill>
                  <a:srgbClr val="002060"/>
                </a:solidFill>
              </a:rPr>
              <a:t>Heart, Lung and Circulation</a:t>
            </a:r>
            <a:r>
              <a:rPr lang="ru-RU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smtClean="0">
                <a:solidFill>
                  <a:srgbClr val="002060"/>
                </a:solidFill>
              </a:rPr>
              <a:t>2019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№ </a:t>
            </a:r>
            <a:r>
              <a:rPr lang="en-US" sz="1400" dirty="0" smtClean="0">
                <a:solidFill>
                  <a:srgbClr val="002060"/>
                </a:solidFill>
              </a:rPr>
              <a:t>28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  <a:r>
              <a:rPr lang="en-US" sz="1400" dirty="0" smtClean="0">
                <a:solidFill>
                  <a:srgbClr val="002060"/>
                </a:solidFill>
              </a:rPr>
              <a:t> P. 6–14 </a:t>
            </a:r>
            <a:endParaRPr lang="ru-RU" sz="1400" dirty="0" smtClean="0">
              <a:solidFill>
                <a:srgbClr val="002060"/>
              </a:solidFill>
            </a:endParaRPr>
          </a:p>
          <a:p>
            <a:pPr algn="just"/>
            <a:r>
              <a:rPr lang="en-US" sz="1400" b="1" dirty="0" smtClean="0">
                <a:solidFill>
                  <a:srgbClr val="002060"/>
                </a:solidFill>
              </a:rPr>
              <a:t>A. Eftekhari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et al.</a:t>
            </a:r>
            <a:r>
              <a:rPr lang="en-US" sz="1400" dirty="0" smtClean="0">
                <a:solidFill>
                  <a:srgbClr val="002060"/>
                </a:solidFill>
              </a:rPr>
              <a:t> Management of Preventable Deaths due to Road Traffic Injuries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in Prehospital Phase; a Qualitative Study </a:t>
            </a:r>
            <a:r>
              <a:rPr lang="ru-RU" sz="1400" dirty="0" smtClean="0">
                <a:solidFill>
                  <a:srgbClr val="002060"/>
                </a:solidFill>
              </a:rPr>
              <a:t>// </a:t>
            </a:r>
            <a:r>
              <a:rPr lang="en-US" sz="1400" dirty="0" smtClean="0">
                <a:solidFill>
                  <a:srgbClr val="002060"/>
                </a:solidFill>
              </a:rPr>
              <a:t>Archives of Academic Emergency Medicine. 2019. </a:t>
            </a:r>
            <a:r>
              <a:rPr lang="ru-RU" sz="1400" dirty="0" smtClean="0">
                <a:solidFill>
                  <a:srgbClr val="002060"/>
                </a:solidFill>
              </a:rPr>
              <a:t>№ </a:t>
            </a:r>
            <a:r>
              <a:rPr lang="en-US" sz="1400" dirty="0" smtClean="0">
                <a:solidFill>
                  <a:srgbClr val="002060"/>
                </a:solidFill>
              </a:rPr>
              <a:t>7 (1): e32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5975" y="311353"/>
            <a:ext cx="2401493" cy="35273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7627" y="316816"/>
            <a:ext cx="2357032" cy="3539960"/>
          </a:xfr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b="8689"/>
          <a:stretch>
            <a:fillRect/>
          </a:stretch>
        </p:blipFill>
        <p:spPr bwMode="auto">
          <a:xfrm>
            <a:off x="6353449" y="305316"/>
            <a:ext cx="2376622" cy="355145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 bwMode="auto">
          <a:xfrm rot="16200000">
            <a:off x="5564890" y="1843474"/>
            <a:ext cx="871870" cy="287077"/>
          </a:xfrm>
          <a:prstGeom prst="downArrow">
            <a:avLst/>
          </a:pr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 rot="16200000">
            <a:off x="2521425" y="1841972"/>
            <a:ext cx="871870" cy="287077"/>
          </a:xfrm>
          <a:prstGeom prst="downArrow">
            <a:avLst/>
          </a:pr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541" y="4052223"/>
            <a:ext cx="8577618" cy="800219"/>
          </a:xfrm>
          <a:prstGeom prst="rect">
            <a:avLst/>
          </a:prstGeom>
          <a:solidFill>
            <a:srgbClr val="FFCDCD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ЕДИНАЯ ДОКТРИНА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обучения правилам оказания первой помощи</a:t>
            </a:r>
            <a:endParaRPr lang="ru-RU" sz="2200" dirty="0" smtClean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52884" y="2688610"/>
            <a:ext cx="2019868" cy="92333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</a:rPr>
              <a:t>Подготовка </a:t>
            </a:r>
          </a:p>
          <a:p>
            <a:pPr algn="ctr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</a:rPr>
              <a:t>граждан</a:t>
            </a:r>
          </a:p>
          <a:p>
            <a:pPr algn="ctr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</a:rPr>
              <a:t>(16 часов)</a:t>
            </a:r>
            <a:endParaRPr lang="ru-RU" sz="18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84960" y="2690883"/>
            <a:ext cx="2019868" cy="92333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</a:rPr>
              <a:t>Подготовка </a:t>
            </a:r>
          </a:p>
          <a:p>
            <a:pPr algn="ctr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</a:rPr>
              <a:t>инструкторов</a:t>
            </a:r>
          </a:p>
          <a:p>
            <a:pPr algn="ctr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</a:rPr>
              <a:t>(24 часа)</a:t>
            </a:r>
            <a:endParaRPr lang="ru-RU" sz="18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2" cstate="print"/>
          <a:srcRect l="345" t="987" b="2960"/>
          <a:stretch>
            <a:fillRect/>
          </a:stretch>
        </p:blipFill>
        <p:spPr bwMode="auto">
          <a:xfrm>
            <a:off x="419450" y="1154956"/>
            <a:ext cx="8426839" cy="364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4242391" y="2165827"/>
            <a:ext cx="3370521" cy="71239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65051" y="2128427"/>
            <a:ext cx="2835349" cy="69822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 rot="16200000">
            <a:off x="3337927" y="2323358"/>
            <a:ext cx="871870" cy="318977"/>
          </a:xfrm>
          <a:prstGeom prst="downArrow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8082331" y="3228944"/>
            <a:ext cx="478466" cy="24454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4989685" y="3689530"/>
            <a:ext cx="471377" cy="2197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b="74445"/>
          <a:stretch>
            <a:fillRect/>
          </a:stretch>
        </p:blipFill>
        <p:spPr bwMode="auto">
          <a:xfrm>
            <a:off x="191068" y="54592"/>
            <a:ext cx="8836578" cy="104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068" y="54592"/>
            <a:ext cx="8836578" cy="409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5187" y="203554"/>
            <a:ext cx="8659505" cy="830997"/>
          </a:xfrm>
          <a:prstGeom prst="rect">
            <a:avLst/>
          </a:prstGeom>
          <a:solidFill>
            <a:srgbClr val="FFCDCD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ПЕРВАЯ ПОМОЩЬ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это </a:t>
            </a: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Национальный проект и наша Национальная </a:t>
            </a: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идея</a:t>
            </a:r>
            <a:endParaRPr lang="ru-RU" sz="2400" i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 l="2362" r="19488"/>
          <a:stretch>
            <a:fillRect/>
          </a:stretch>
        </p:blipFill>
        <p:spPr bwMode="auto">
          <a:xfrm>
            <a:off x="240947" y="1214651"/>
            <a:ext cx="3989859" cy="3406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9752" y="1212587"/>
            <a:ext cx="4447243" cy="342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2.beeline-yaroslavl.userapi.com/impg/kxcn4owxLyGZ82V8Rd0uaoeUOw6XxJ7jbjsdSQ/7XwovHvqB6E.jpg?size=1280x960&amp;quality=95&amp;sign=e2a38a605293bff4548b631b692bb883&amp;type=album"/>
          <p:cNvPicPr>
            <a:picLocks noChangeAspect="1" noChangeArrowheads="1"/>
          </p:cNvPicPr>
          <p:nvPr/>
        </p:nvPicPr>
        <p:blipFill>
          <a:blip r:embed="rId2" cstate="print"/>
          <a:srcRect l="10630" r="11516"/>
          <a:stretch>
            <a:fillRect/>
          </a:stretch>
        </p:blipFill>
        <p:spPr bwMode="auto">
          <a:xfrm>
            <a:off x="5212132" y="1185647"/>
            <a:ext cx="3654977" cy="352112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815" r="4523"/>
          <a:stretch>
            <a:fillRect/>
          </a:stretch>
        </p:blipFill>
        <p:spPr bwMode="auto">
          <a:xfrm>
            <a:off x="251671" y="1201002"/>
            <a:ext cx="4855346" cy="353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5187" y="203554"/>
            <a:ext cx="8659505" cy="830997"/>
          </a:xfrm>
          <a:prstGeom prst="rect">
            <a:avLst/>
          </a:prstGeom>
          <a:solidFill>
            <a:srgbClr val="FFCDCD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ПЕРВАЯ ПОМОЩЬ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это </a:t>
            </a: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Национальный проект и наша Национальная </a:t>
            </a: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идея</a:t>
            </a:r>
            <a:endParaRPr lang="ru-RU" sz="2400" i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04051" y="827788"/>
            <a:ext cx="8293395" cy="3416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69" tIns="45688" rIns="91369" bIns="45688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1. Отсутствие сознания.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2. Остановка дыхания и кровообращения.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3. Наружные кровотечения.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4. Инородные тела верхних дыхательных путей.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5. Травмы различных областей тела.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6. Ожоги, эффекты воздействия высоких температур, теплового излучения.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7. Отморожение и другие эффекты воздействия низких температур.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8. Отравления.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2944" y="448240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0242" y="4508249"/>
            <a:ext cx="8432006" cy="461600"/>
          </a:xfrm>
          <a:prstGeom prst="rect">
            <a:avLst/>
          </a:prstGeom>
          <a:noFill/>
        </p:spPr>
        <p:txBody>
          <a:bodyPr wrap="square" lIns="91369" tIns="45688" rIns="91369" bIns="45688" rtlCol="0">
            <a:spAutoFit/>
          </a:bodyPr>
          <a:lstStyle/>
          <a:p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Приказ Минздравсоцразвития России от 04.05.2012 N 477н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«Об утверждении перечня состояний, при которых </a:t>
            </a:r>
          </a:p>
          <a:p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оказывается первая помощь, и перечня мероприятий по оказанию  первой помощи»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256546" y="61570"/>
            <a:ext cx="8639935" cy="74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055">
              <a:lnSpc>
                <a:spcPct val="80000"/>
              </a:lnSpc>
            </a:pPr>
            <a:r>
              <a:rPr kumimoji="0" lang="ru-RU" altLang="ru-RU" sz="2000" b="1" spc="-27" dirty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ПЕРЕЧЕНЬ СОСТОЯНИЙ</a:t>
            </a:r>
          </a:p>
          <a:p>
            <a:pPr defTabSz="501055">
              <a:lnSpc>
                <a:spcPct val="80000"/>
              </a:lnSpc>
            </a:pPr>
            <a:r>
              <a:rPr kumimoji="0" lang="ru-RU" altLang="ru-RU" sz="2000" b="1" spc="-27" dirty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при которых оказывается первая помощь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_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2131" y="1030891"/>
            <a:ext cx="1731662" cy="137207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256548" y="61570"/>
            <a:ext cx="8639935" cy="74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055">
              <a:lnSpc>
                <a:spcPct val="80000"/>
              </a:lnSpc>
            </a:pPr>
            <a:r>
              <a:rPr kumimoji="0" lang="ru-RU" altLang="ru-RU" sz="2400" b="1" spc="-27" dirty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ПЕРЕЧЕНЬ </a:t>
            </a:r>
            <a:r>
              <a:rPr kumimoji="0" lang="ru-RU" altLang="ru-RU" sz="2400" b="1" spc="-27" dirty="0" smtClean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МЕРОПРИЯТИЙ</a:t>
            </a:r>
            <a:endParaRPr kumimoji="0" lang="ru-RU" altLang="ru-RU" sz="2400" b="1" spc="-27" dirty="0">
              <a:solidFill>
                <a:srgbClr val="002060"/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  <a:p>
            <a:pPr defTabSz="501055">
              <a:lnSpc>
                <a:spcPct val="80000"/>
              </a:lnSpc>
            </a:pPr>
            <a:r>
              <a:rPr kumimoji="0" lang="ru-RU" altLang="ru-RU" sz="2400" b="1" spc="-27" dirty="0" smtClean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по оказанию первой помощи</a:t>
            </a:r>
            <a:endParaRPr kumimoji="0" lang="ru-RU" altLang="ru-RU" sz="2400" b="1" spc="-27" dirty="0">
              <a:solidFill>
                <a:srgbClr val="002060"/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18" y="1042000"/>
            <a:ext cx="1628973" cy="135033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7648" y="1044879"/>
            <a:ext cx="1741968" cy="133815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0920" y="2575635"/>
            <a:ext cx="1660894" cy="137968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7473" y="2583721"/>
            <a:ext cx="1706304" cy="139383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12208" y="2583728"/>
            <a:ext cx="1703532" cy="141413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96495" y="2583719"/>
            <a:ext cx="1786271" cy="143539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402946" y="448240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0242" y="4508249"/>
            <a:ext cx="8432006" cy="461600"/>
          </a:xfrm>
          <a:prstGeom prst="rect">
            <a:avLst/>
          </a:prstGeom>
          <a:noFill/>
        </p:spPr>
        <p:txBody>
          <a:bodyPr wrap="square" lIns="91369" tIns="45688" rIns="91369" bIns="45688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Приказ Минздравсоцразвития России от 04.05.2012 N 477н </a:t>
            </a:r>
            <a:r>
              <a:rPr lang="ru-RU" sz="1200" dirty="0">
                <a:solidFill>
                  <a:srgbClr val="002060"/>
                </a:solidFill>
              </a:rPr>
              <a:t>«Об утверждении перечня состояний, при которых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оказывается первая помощь, и перечня мероприятий по оказанию  первой помощи»</a:t>
            </a:r>
          </a:p>
        </p:txBody>
      </p:sp>
      <p:pic>
        <p:nvPicPr>
          <p:cNvPr id="15" name="Рисунок 14" descr="02.pn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25504" y="1038826"/>
            <a:ext cx="1679605" cy="13853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/>
          </p:cNvSpPr>
          <p:nvPr/>
        </p:nvSpPr>
        <p:spPr bwMode="auto">
          <a:xfrm>
            <a:off x="256548" y="61570"/>
            <a:ext cx="8639935" cy="74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055">
              <a:lnSpc>
                <a:spcPct val="80000"/>
              </a:lnSpc>
            </a:pPr>
            <a:r>
              <a:rPr kumimoji="0" lang="ru-RU" altLang="ru-RU" sz="2400" b="1" spc="-27" dirty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ПЕРЕЧЕНЬ </a:t>
            </a:r>
            <a:r>
              <a:rPr kumimoji="0" lang="ru-RU" altLang="ru-RU" sz="2400" b="1" spc="-27" dirty="0" smtClean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МЕРОПРИЯТИЙ</a:t>
            </a:r>
            <a:endParaRPr kumimoji="0" lang="ru-RU" altLang="ru-RU" sz="2400" b="1" spc="-27" dirty="0">
              <a:solidFill>
                <a:srgbClr val="002060"/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  <a:p>
            <a:pPr defTabSz="501055">
              <a:lnSpc>
                <a:spcPct val="80000"/>
              </a:lnSpc>
            </a:pPr>
            <a:r>
              <a:rPr kumimoji="0" lang="ru-RU" altLang="ru-RU" sz="2400" b="1" spc="-27" dirty="0" smtClean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по оказанию первой помощи</a:t>
            </a:r>
            <a:endParaRPr kumimoji="0" lang="ru-RU" altLang="ru-RU" sz="2400" b="1" spc="-27" dirty="0">
              <a:solidFill>
                <a:srgbClr val="002060"/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02946" y="448240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0242" y="4508249"/>
            <a:ext cx="8432006" cy="461600"/>
          </a:xfrm>
          <a:prstGeom prst="rect">
            <a:avLst/>
          </a:prstGeom>
          <a:noFill/>
        </p:spPr>
        <p:txBody>
          <a:bodyPr wrap="square" lIns="91369" tIns="45688" rIns="91369" bIns="45688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Приказ Минздравсоцразвития России от 04.05.2012 N 477н </a:t>
            </a:r>
            <a:r>
              <a:rPr lang="ru-RU" sz="1200" dirty="0">
                <a:solidFill>
                  <a:srgbClr val="002060"/>
                </a:solidFill>
              </a:rPr>
              <a:t>«Об утверждении перечня состояний, при которых </a:t>
            </a:r>
          </a:p>
          <a:p>
            <a:r>
              <a:rPr lang="ru-RU" sz="1200" dirty="0">
                <a:solidFill>
                  <a:srgbClr val="002060"/>
                </a:solidFill>
              </a:rPr>
              <a:t>оказывается первая помощь, и перечня мероприятий по оказанию  первой помощи»</a:t>
            </a: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2550" y="1041992"/>
            <a:ext cx="1649264" cy="135897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1798" y="1015631"/>
            <a:ext cx="1712615" cy="140859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4540" y="1020615"/>
            <a:ext cx="1679945" cy="140360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5228" y="1027714"/>
            <a:ext cx="1796902" cy="138588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5036" y="2578506"/>
            <a:ext cx="1626781" cy="138743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8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09088" y="2604979"/>
            <a:ext cx="1735322" cy="134870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8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14538" y="2612960"/>
            <a:ext cx="1679943" cy="13955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138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98718" y="2605088"/>
            <a:ext cx="1784055" cy="14140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6138" y="167107"/>
            <a:ext cx="8493642" cy="73275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5" tIns="27555" rIns="27555" bIns="27555" spcCol="20667">
            <a:spAutoFit/>
          </a:bodyPr>
          <a:lstStyle/>
          <a:p>
            <a:pPr algn="ctr" defTabSz="495996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ПЕРЕЧЕНЬ МЕРОПРИЯТИЙ</a:t>
            </a:r>
          </a:p>
          <a:p>
            <a:pPr algn="ctr" defTabSz="495996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по оказанию первой помощи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04044" y="1054954"/>
            <a:ext cx="8293395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4" tIns="45704" rIns="91404" bIns="45704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Извлечение пострадавшего из транспортного средства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 его перемещение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37" y="448240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40242" y="4508248"/>
            <a:ext cx="8432006" cy="461633"/>
          </a:xfrm>
          <a:prstGeom prst="rect">
            <a:avLst/>
          </a:prstGeom>
          <a:noFill/>
        </p:spPr>
        <p:txBody>
          <a:bodyPr wrap="square" lIns="91404" tIns="45704" rIns="91404" bIns="45704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Приказ Минздравсоцразвития России от 04.05.2012 N 477н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«Об утверждении перечня состояний, при которых 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оказывается первая помощь, и перечня мероприятий по оказанию  первой помощи»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Рисунок 12" descr="15_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604" y="1530613"/>
            <a:ext cx="3539196" cy="2658613"/>
          </a:xfrm>
          <a:prstGeom prst="rect">
            <a:avLst/>
          </a:prstGeom>
        </p:spPr>
      </p:pic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 cstate="print"/>
          <a:srcRect b="10783"/>
          <a:stretch>
            <a:fillRect/>
          </a:stretch>
        </p:blipFill>
        <p:spPr bwMode="auto">
          <a:xfrm>
            <a:off x="4248575" y="1552353"/>
            <a:ext cx="3627367" cy="270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6138" y="167106"/>
            <a:ext cx="8493642" cy="73275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6" tIns="27556" rIns="27556" bIns="27556" spcCol="20668">
            <a:spAutoFit/>
          </a:bodyPr>
          <a:lstStyle/>
          <a:p>
            <a:pPr algn="ctr" defTabSz="496021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ПЕРЕЧЕНЬ МЕРОПРИЯТИЙ</a:t>
            </a:r>
          </a:p>
          <a:p>
            <a:pPr algn="ctr" defTabSz="496021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по оказанию первой помощи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04043" y="1054954"/>
            <a:ext cx="8293395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6" rIns="91408" bIns="45706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Определение наличия сознания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36" y="448240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40242" y="4508247"/>
            <a:ext cx="8432006" cy="461637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Приказ Минздравсоцразвития России от 04.05.2012 N 477н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«Об утверждении перечня состояний, при которых 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оказывается первая помощь, и перечня мероприятий по оказанию  первой помощи»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 descr="0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9446" y="1547546"/>
            <a:ext cx="3654964" cy="26416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4770" y="1881973"/>
            <a:ext cx="358317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Реакция на речь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8314" y="2491573"/>
            <a:ext cx="358317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Реакция на лёгкое встряхивание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1858" y="3111806"/>
            <a:ext cx="358317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Реакция на боль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>
            <a:off x="4952246" y="3096285"/>
            <a:ext cx="3594225" cy="344032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4968844" y="3150606"/>
            <a:ext cx="3568574" cy="288202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 r="82911"/>
          <a:stretch>
            <a:fillRect/>
          </a:stretch>
        </p:blipFill>
        <p:spPr bwMode="auto">
          <a:xfrm>
            <a:off x="778058" y="2629563"/>
            <a:ext cx="1249413" cy="95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0239" y="2424189"/>
            <a:ext cx="8442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          </a:t>
            </a:r>
            <a:r>
              <a:rPr lang="ru-RU" sz="1400" dirty="0" smtClean="0">
                <a:solidFill>
                  <a:srgbClr val="002060"/>
                </a:solidFill>
              </a:rPr>
              <a:t>Цит.: </a:t>
            </a:r>
            <a:r>
              <a:rPr lang="en-US" sz="1400" b="1" dirty="0" smtClean="0">
                <a:solidFill>
                  <a:srgbClr val="002060"/>
                </a:solidFill>
              </a:rPr>
              <a:t>A. Yow</a:t>
            </a:r>
            <a:r>
              <a:rPr lang="ru-RU" sz="1400" b="1" dirty="0" smtClean="0">
                <a:solidFill>
                  <a:srgbClr val="002060"/>
                </a:solidFill>
              </a:rPr>
              <a:t>. </a:t>
            </a:r>
            <a:r>
              <a:rPr lang="en-US" sz="1400" dirty="0" smtClean="0">
                <a:solidFill>
                  <a:srgbClr val="002060"/>
                </a:solidFill>
              </a:rPr>
              <a:t>Sudden Cardiac Death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8344" y="846732"/>
            <a:ext cx="849541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Each year, approximately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1% of the United States population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experiences a medical services-assessed, out-of-hospital cardiac arrest.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European studies have a similar incidence ranging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from 0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04% to 0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1%  of the population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 </a:t>
            </a:r>
            <a:endParaRPr lang="en-US" sz="2200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just" defTabSz="914400"/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2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4054535" y="3548418"/>
            <a:ext cx="871870" cy="495577"/>
          </a:xfrm>
          <a:prstGeom prst="downArrow">
            <a:avLst>
              <a:gd name="adj1" fmla="val 45122"/>
              <a:gd name="adj2" fmla="val 50000"/>
            </a:avLst>
          </a:pr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269" y="4196485"/>
            <a:ext cx="8527312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Потенциальный ресурс снижения смертности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от 40 до100 чел. </a:t>
            </a:r>
            <a:r>
              <a:rPr lang="ru-RU" sz="2000" i="1" dirty="0" smtClean="0">
                <a:solidFill>
                  <a:srgbClr val="000066"/>
                </a:solidFill>
              </a:rPr>
              <a:t>на 100 тыс. населения в год</a:t>
            </a:r>
            <a:endParaRPr lang="ru-RU" sz="2800" i="1" dirty="0" smtClean="0">
              <a:solidFill>
                <a:srgbClr val="000066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29602" y="2358949"/>
            <a:ext cx="8464758" cy="1414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133971"/>
            <a:ext cx="8229600" cy="421555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0066"/>
                </a:solidFill>
              </a:rPr>
              <a:t>ВНЕЗАПНАЯ СЕРДЕЧНАЯ СМЕРТЬ</a:t>
            </a:r>
            <a:endParaRPr lang="ru-RU" sz="2200" b="1" dirty="0">
              <a:solidFill>
                <a:srgbClr val="00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3863" y="2753813"/>
            <a:ext cx="6921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</a:rPr>
              <a:t>National Center for Chronic Disease Prevention and Health Promotion</a:t>
            </a:r>
            <a:endParaRPr lang="ru-RU" sz="1400" dirty="0" smtClean="0">
              <a:solidFill>
                <a:srgbClr val="002060"/>
              </a:solidFill>
            </a:endParaRPr>
          </a:p>
          <a:p>
            <a:pPr algn="just"/>
            <a:r>
              <a:rPr lang="en-US" sz="1400" dirty="0" smtClean="0">
                <a:solidFill>
                  <a:srgbClr val="002060"/>
                </a:solidFill>
              </a:rPr>
              <a:t>Division for Heart Disease and Stroke Prevention</a:t>
            </a:r>
            <a:endParaRPr lang="ru-RU" sz="1400" dirty="0" smtClean="0">
              <a:solidFill>
                <a:srgbClr val="002060"/>
              </a:solidFill>
            </a:endParaRPr>
          </a:p>
          <a:p>
            <a:pPr algn="just"/>
            <a:r>
              <a:rPr lang="en-US" sz="1400" b="1" dirty="0" smtClean="0">
                <a:solidFill>
                  <a:srgbClr val="002060"/>
                </a:solidFill>
              </a:rPr>
              <a:t>www http://www.cdc.gov/vitalsigns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6138" y="167106"/>
            <a:ext cx="8493642" cy="73275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6" tIns="27556" rIns="27556" bIns="27556" spcCol="20668">
            <a:spAutoFit/>
          </a:bodyPr>
          <a:lstStyle/>
          <a:p>
            <a:pPr algn="ctr" defTabSz="496021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ПЕРЕЧЕНЬ МЕРОПРИЯТИЙ</a:t>
            </a:r>
          </a:p>
          <a:p>
            <a:pPr algn="ctr" defTabSz="496021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по оказанию первой помощи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2936" y="448240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40242" y="4508247"/>
            <a:ext cx="8432006" cy="461637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Приказ Минздравсоцразвития России от 04.05.2012 N 477н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«Об утверждении перечня состояний, при которых 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оказывается первая помощь, и перечня мероприятий по оказанию  первой помощи»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4043" y="1054954"/>
            <a:ext cx="8293395" cy="33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6" rIns="91408" bIns="45706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Определение наличия дыхания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:               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правило трёх «П»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Рисунок 8" descr="0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311" y="1496025"/>
            <a:ext cx="3444610" cy="26719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4770" y="1881973"/>
            <a:ext cx="358317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ослушай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8314" y="2491573"/>
            <a:ext cx="358317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осмотри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1858" y="3111806"/>
            <a:ext cx="358317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очувствуй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006" y="1095147"/>
            <a:ext cx="2842787" cy="250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3" cstate="print"/>
          <a:srcRect r="1086"/>
          <a:stretch>
            <a:fillRect/>
          </a:stretch>
        </p:blipFill>
        <p:spPr bwMode="auto">
          <a:xfrm>
            <a:off x="3211033" y="893139"/>
            <a:ext cx="2715041" cy="266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9805" y="988830"/>
            <a:ext cx="2920083" cy="261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256538" y="157645"/>
            <a:ext cx="8639935" cy="54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ОБЕСПЕЧЕНИЕ ПРОХОДИМОСТИ ДЫХАТЕЛЬНЫХ ПУТЕЙ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95536" y="4319526"/>
            <a:ext cx="849694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0874" y="4391247"/>
            <a:ext cx="8601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Рекомендации по проведению реанимационных мероприятий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Европейского совета по реанимации, 2015 г.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под ред. Чл-корр. РАН Морозова В.В.,  - М. – НИИОР, НСР, 2016. – 192 с. 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/>
          </p:cNvSpPr>
          <p:nvPr/>
        </p:nvSpPr>
        <p:spPr bwMode="auto">
          <a:xfrm>
            <a:off x="256538" y="157638"/>
            <a:ext cx="8639935" cy="54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СЕРДЕЧНО – ЛЕГОЧНАЯ РЕАНИМАЦИЯ</a:t>
            </a: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86" y="733647"/>
            <a:ext cx="7869386" cy="356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395536" y="4319526"/>
            <a:ext cx="849694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50874" y="4391247"/>
            <a:ext cx="8601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Рекомендации по проведению реанимационных мероприятий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Европейского совета по реанимации, 2015 г.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под ред. Чл-корр. РАН Морозова В.В.,  - М. – НИИОР, НСР, 2016. – 192 с. 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/>
          </p:cNvSpPr>
          <p:nvPr/>
        </p:nvSpPr>
        <p:spPr bwMode="auto">
          <a:xfrm>
            <a:off x="256538" y="157638"/>
            <a:ext cx="8639935" cy="54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ИСКУССТВЕННОЕ ДЫХАНИЕ</a:t>
            </a: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648" y="912407"/>
            <a:ext cx="3513264" cy="294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2326" y="1073888"/>
            <a:ext cx="3351581" cy="2803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95536" y="4319526"/>
            <a:ext cx="849694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50874" y="4391247"/>
            <a:ext cx="8601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Рекомендации по проведению реанимационных мероприятий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Европейского совета по реанимации, 2015 г.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под ред. Чл-корр. РАН Морозова В.В.,  - М. – НИИОР, НСР, 2016. – 192 с. 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/>
          </p:cNvSpPr>
          <p:nvPr/>
        </p:nvSpPr>
        <p:spPr bwMode="auto">
          <a:xfrm>
            <a:off x="256538" y="157638"/>
            <a:ext cx="8639935" cy="72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УСТОЙЧИВОЕ БОКОВОЕ ПОЛОЖЕНИЕ </a:t>
            </a:r>
          </a:p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при отсутствии сознания</a:t>
            </a: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 t="20616" b="20616"/>
          <a:stretch>
            <a:fillRect/>
          </a:stretch>
        </p:blipFill>
        <p:spPr bwMode="auto">
          <a:xfrm>
            <a:off x="467833" y="1324634"/>
            <a:ext cx="8112642" cy="28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40" y="874306"/>
            <a:ext cx="4211085" cy="351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2718" y="841781"/>
            <a:ext cx="3968270" cy="332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/>
          </p:cNvSpPr>
          <p:nvPr/>
        </p:nvSpPr>
        <p:spPr bwMode="auto">
          <a:xfrm>
            <a:off x="256538" y="157645"/>
            <a:ext cx="8639935" cy="54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ЧТО ДЕЛАТЬ ЕСЛИ ЧЕЛОВЕК ПОДАВИЛСЯ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/>
          </p:cNvSpPr>
          <p:nvPr/>
        </p:nvSpPr>
        <p:spPr bwMode="auto">
          <a:xfrm>
            <a:off x="256539" y="157646"/>
            <a:ext cx="8639935" cy="54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48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ПРИЕМ ГЕЙМЛИХА</a:t>
            </a: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69852"/>
            <a:ext cx="4263656" cy="427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7300" y="602322"/>
            <a:ext cx="3391788" cy="418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>
            <a:spLocks noChangeArrowheads="1"/>
          </p:cNvSpPr>
          <p:nvPr/>
        </p:nvSpPr>
        <p:spPr bwMode="auto">
          <a:xfrm>
            <a:off x="179393" y="146497"/>
            <a:ext cx="8785225" cy="38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12" tIns="47509" rIns="95012" bIns="47509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КРОВООСТАНАВЛИВАЮЩИЕ ЖГУТЫ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631" y="585456"/>
            <a:ext cx="8556203" cy="427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/>
          </p:cNvSpPr>
          <p:nvPr/>
        </p:nvSpPr>
        <p:spPr bwMode="auto">
          <a:xfrm>
            <a:off x="256547" y="51308"/>
            <a:ext cx="8639935" cy="77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029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СРАВНИТЕЛЬНАЯ ХАРАКТЕРИСТИКА </a:t>
            </a:r>
          </a:p>
          <a:p>
            <a:pPr defTabSz="501029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кровоостанавливающих жгутов</a:t>
            </a:r>
            <a:endParaRPr kumimoji="0" lang="ru-RU" altLang="ru-RU" sz="2000" b="1" spc="-27" dirty="0">
              <a:solidFill>
                <a:schemeClr val="accent2">
                  <a:lumMod val="50000"/>
                </a:schemeClr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4960"/>
          <a:stretch>
            <a:fillRect/>
          </a:stretch>
        </p:blipFill>
        <p:spPr bwMode="auto">
          <a:xfrm>
            <a:off x="395537" y="821958"/>
            <a:ext cx="3923928" cy="239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04037" y="3414248"/>
            <a:ext cx="3807924" cy="1415704"/>
          </a:xfrm>
          <a:prstGeom prst="rect">
            <a:avLst/>
          </a:prstGeom>
          <a:noFill/>
        </p:spPr>
        <p:txBody>
          <a:bodyPr wrap="square" lIns="91365" tIns="45686" rIns="91365" bIns="45686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жгут резиновый  (жгут Эсмарха)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недостаток:</a:t>
            </a:r>
          </a:p>
          <a:p>
            <a:pPr algn="just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дополнительная травматизация тканей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формирование избыточного тканевого давления при растягивании вследствие уменьшения ширины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37815" y="3414248"/>
            <a:ext cx="3838642" cy="1415704"/>
          </a:xfrm>
          <a:prstGeom prst="rect">
            <a:avLst/>
          </a:prstGeom>
          <a:noFill/>
        </p:spPr>
        <p:txBody>
          <a:bodyPr wrap="square" lIns="91365" tIns="45686" rIns="91365" bIns="45686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жгут тканевой с закруткой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преимущества: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отсутствие избыточного давления 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под жгутом;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возможность временного послабления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жгута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7E6F0F8-000C-4F72-9F4F-C1E90F3A5F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1530" y="797442"/>
            <a:ext cx="4133372" cy="2572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38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58" tIns="47531" rIns="95058" bIns="47531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ВРЕМЕННАЯ ОСТАНОВКА НАРУЖНОГО КРОВОТЕЧЕНИЯ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6" y="-167915"/>
            <a:ext cx="184699" cy="335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08" tIns="45706" rIns="91408" bIns="4570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6" y="-167915"/>
            <a:ext cx="184699" cy="335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08" tIns="45706" rIns="91408" bIns="4570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906" y="649472"/>
            <a:ext cx="2976452" cy="42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64084"/>
            <a:ext cx="4511748" cy="430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9078" y="180761"/>
            <a:ext cx="6284838" cy="4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5" y="186734"/>
            <a:ext cx="1644324" cy="685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2243471" y="2573079"/>
            <a:ext cx="5486400" cy="73364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38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58" tIns="47531" rIns="95058" bIns="47531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ВРЕМЕННАЯ ОСТАНОВКА НАРУЖНОГО КРОВОТЕЧЕНИЯ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480" y="651466"/>
            <a:ext cx="801052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38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58" tIns="47531" rIns="95058" bIns="47531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ВРЕМЕННАЯ ОСТАНОВКА НАРУЖНОГО КРОВОТЕЧЕНИЯ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946" y="681040"/>
            <a:ext cx="8517323" cy="41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41914"/>
          <a:stretch>
            <a:fillRect/>
          </a:stretch>
        </p:blipFill>
        <p:spPr bwMode="auto">
          <a:xfrm>
            <a:off x="4771176" y="-1"/>
            <a:ext cx="4001871" cy="304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499" r="11157"/>
          <a:stretch>
            <a:fillRect/>
          </a:stretch>
        </p:blipFill>
        <p:spPr bwMode="auto">
          <a:xfrm>
            <a:off x="702936" y="115784"/>
            <a:ext cx="3371124" cy="2961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2662" y="2407810"/>
            <a:ext cx="3346854" cy="273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/>
          </p:cNvSpPr>
          <p:nvPr/>
        </p:nvSpPr>
        <p:spPr bwMode="auto">
          <a:xfrm>
            <a:off x="256547" y="51308"/>
            <a:ext cx="8639935" cy="77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029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ДАВЯЩАЯ ПОВЯЗКА</a:t>
            </a:r>
          </a:p>
          <a:p>
            <a:pPr defTabSz="501029">
              <a:lnSpc>
                <a:spcPct val="80000"/>
              </a:lnSpc>
            </a:pPr>
            <a:endParaRPr kumimoji="0" lang="ru-RU" altLang="ru-RU" sz="2000" b="1" spc="-27" dirty="0">
              <a:solidFill>
                <a:schemeClr val="accent2">
                  <a:lumMod val="50000"/>
                </a:schemeClr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/>
          </p:cNvSpPr>
          <p:nvPr/>
        </p:nvSpPr>
        <p:spPr bwMode="auto">
          <a:xfrm>
            <a:off x="256538" y="51308"/>
            <a:ext cx="8639935" cy="77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ПРАВИЛА ПРИМЕНЕНИЯ</a:t>
            </a:r>
          </a:p>
          <a:p>
            <a:pPr defTabSz="501273">
              <a:lnSpc>
                <a:spcPct val="80000"/>
              </a:lnSpc>
            </a:pPr>
            <a:r>
              <a:rPr kumimoji="0" lang="ru-RU" altLang="ru-RU" sz="2000" b="1" spc="-27" dirty="0" smtClean="0">
                <a:solidFill>
                  <a:schemeClr val="accent2">
                    <a:lumMod val="50000"/>
                  </a:schemeClr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местного гемостатического средства</a:t>
            </a:r>
            <a:endParaRPr kumimoji="0" lang="ru-RU" altLang="ru-RU" sz="2000" b="1" spc="-27" dirty="0">
              <a:solidFill>
                <a:schemeClr val="accent2">
                  <a:lumMod val="50000"/>
                </a:schemeClr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650" y="1190859"/>
            <a:ext cx="2858053" cy="273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3" cstate="print"/>
          <a:srcRect r="1080"/>
          <a:stretch>
            <a:fillRect/>
          </a:stretch>
        </p:blipFill>
        <p:spPr bwMode="auto">
          <a:xfrm>
            <a:off x="3170932" y="1223091"/>
            <a:ext cx="2833867" cy="277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766" y="1254656"/>
            <a:ext cx="2811604" cy="272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338620" y="4237929"/>
            <a:ext cx="8547584" cy="759333"/>
          </a:xfrm>
          <a:prstGeom prst="rect">
            <a:avLst/>
          </a:prstGeom>
          <a:noFill/>
          <a:ln>
            <a:noFill/>
          </a:ln>
          <a:extLst/>
        </p:spPr>
        <p:txBody>
          <a:bodyPr lIns="50137" tIns="25070" rIns="50137" bIns="25070"/>
          <a:lstStyle>
            <a:lvl1pPr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marL="188015" indent="-188015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     Эргашев О.Н., Махновский А.И. и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соавт. 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Опыт применения местного гемостатического средства на основе хитозана для временной остановки наружных кровотечений при оказании скорой медицинской помощи //  Медицина катастроф. − 2017. − № 2. − С. 38 – 41. </a:t>
            </a:r>
            <a:endParaRPr lang="en-US" sz="1200" dirty="0" smtClean="0">
              <a:solidFill>
                <a:schemeClr val="accent2">
                  <a:lumMod val="50000"/>
                </a:schemeClr>
              </a:solidFill>
              <a:latin typeface="Geometria Light" panose="020B0403020204020204" pitchFamily="34" charset="-52"/>
              <a:ea typeface="Geometria Light" panose="020B0403020204020204" pitchFamily="34" charset="-52"/>
            </a:endParaRPr>
          </a:p>
          <a:p>
            <a:pPr marL="188015" indent="-188015"/>
            <a:r>
              <a:rPr lang="en-US" sz="1200" b="1" dirty="0" smtClean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    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Эргашев О.Н., Махновский А.И. и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соавт. //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Geometria Light" panose="020B0403020204020204" pitchFamily="34" charset="-52"/>
                <a:ea typeface="Geometria Light" panose="020B0403020204020204" pitchFamily="34" charset="-52"/>
              </a:rPr>
              <a:t>Скорая медицинская помощь. – 2017. − № 3. – С. 28 – 32.</a:t>
            </a:r>
            <a:endParaRPr lang="ru-RU" sz="1200" dirty="0">
              <a:solidFill>
                <a:schemeClr val="accent2">
                  <a:lumMod val="50000"/>
                </a:schemeClr>
              </a:solidFill>
              <a:latin typeface="Geometria Light" panose="020B0403020204020204" pitchFamily="34" charset="-52"/>
            </a:endParaRPr>
          </a:p>
          <a:p>
            <a:endParaRPr lang="ru-RU" sz="1200" dirty="0">
              <a:latin typeface="Geometria Light" panose="020B0403020204020204" pitchFamily="34" charset="-52"/>
              <a:ea typeface="Geometria Light" panose="020B0403020204020204" pitchFamily="34" charset="-52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95536" y="4191930"/>
            <a:ext cx="849694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76447" y="763032"/>
          <a:ext cx="8569840" cy="3128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1826"/>
                <a:gridCol w="1299007"/>
                <a:gridCol w="1299007"/>
              </a:tblGrid>
              <a:tr h="684542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военное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 время</a:t>
                      </a:r>
                      <a:endParaRPr lang="ru-RU" sz="1600" b="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мирное время</a:t>
                      </a:r>
                      <a:endParaRPr lang="ru-RU" sz="1600" b="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464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Частота ранений</a:t>
                      </a:r>
                      <a:r>
                        <a:rPr lang="ru-RU" sz="2000" b="1" baseline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 груди в структуре травм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4 – 12%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6 - 12%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464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Летальность на месте</a:t>
                      </a:r>
                      <a:r>
                        <a:rPr lang="ru-RU" sz="2000" b="1" baseline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 ранения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10 – 25%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6 – 32%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464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Госпитальная</a:t>
                      </a:r>
                      <a:r>
                        <a:rPr lang="ru-RU" sz="2000" b="1" baseline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 летальность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8 – 12%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7 – 30%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Rectangle 5"/>
          <p:cNvSpPr>
            <a:spLocks/>
          </p:cNvSpPr>
          <p:nvPr/>
        </p:nvSpPr>
        <p:spPr bwMode="auto">
          <a:xfrm>
            <a:off x="256533" y="93468"/>
            <a:ext cx="8639935" cy="6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482110">
              <a:lnSpc>
                <a:spcPct val="80000"/>
              </a:lnSpc>
            </a:pPr>
            <a:r>
              <a:rPr kumimoji="0" lang="ru-RU" altLang="ru-RU" sz="2200" b="1" spc="-26" dirty="0" smtClean="0">
                <a:solidFill>
                  <a:srgbClr val="002060"/>
                </a:solidFill>
                <a:latin typeface="+mj-lt"/>
                <a:cs typeface="Arial" pitchFamily="34" charset="0"/>
                <a:sym typeface="PT Sans Bold"/>
              </a:rPr>
              <a:t>РАНЕНИЯ ГРУДИ</a:t>
            </a:r>
            <a:endParaRPr kumimoji="0" lang="ru-RU" altLang="ru-RU" sz="2200" spc="-26" dirty="0" smtClean="0">
              <a:solidFill>
                <a:srgbClr val="002060"/>
              </a:solidFill>
              <a:latin typeface="+mj-lt"/>
              <a:cs typeface="Arial" pitchFamily="34" charset="0"/>
              <a:sym typeface="PT Sans Bold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>
            <a:off x="255181" y="4199904"/>
            <a:ext cx="8516679" cy="0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80752" y="4274322"/>
            <a:ext cx="8676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Багненко С.Ф. 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и соавт., 2011</a:t>
            </a:r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; Гуманенко Е.К. 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и соавт, 2011; </a:t>
            </a: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</a:rPr>
              <a:t>Mac Kenzie E.J</a:t>
            </a:r>
            <a:r>
              <a:rPr lang="en-US" sz="1400" dirty="0" smtClean="0">
                <a:solidFill>
                  <a:schemeClr val="accent5">
                    <a:lumMod val="10000"/>
                  </a:schemeClr>
                </a:solidFill>
              </a:rPr>
              <a:t>.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,</a:t>
            </a:r>
            <a:r>
              <a:rPr lang="en-US" sz="1400" dirty="0" smtClean="0">
                <a:solidFill>
                  <a:schemeClr val="accent5">
                    <a:lumMod val="10000"/>
                  </a:schemeClr>
                </a:solidFill>
              </a:rPr>
              <a:t> 2008</a:t>
            </a:r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</a:rPr>
              <a:t>Ivey K.M., </a:t>
            </a:r>
            <a:r>
              <a:rPr lang="en-US" sz="1400" dirty="0" smtClean="0">
                <a:solidFill>
                  <a:schemeClr val="accent5">
                    <a:lumMod val="10000"/>
                  </a:schemeClr>
                </a:solidFill>
              </a:rPr>
              <a:t>2012</a:t>
            </a:r>
          </a:p>
          <a:p>
            <a:pPr algn="just"/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Семкин Л.Б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.</a:t>
            </a:r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2002; </a:t>
            </a: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</a:rPr>
              <a:t>Hopson I.R</a:t>
            </a:r>
            <a:r>
              <a:rPr lang="en-US" sz="1400" dirty="0" smtClean="0">
                <a:solidFill>
                  <a:schemeClr val="accent5">
                    <a:lumMod val="10000"/>
                  </a:schemeClr>
                </a:solidFill>
              </a:rPr>
              <a:t>., 2003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; </a:t>
            </a:r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Сингаевский А.Б.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, 2003; </a:t>
            </a: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</a:rPr>
              <a:t>Lecky F.E.</a:t>
            </a:r>
            <a:r>
              <a:rPr lang="en-US" sz="1400" dirty="0" smtClean="0">
                <a:solidFill>
                  <a:schemeClr val="accent5">
                    <a:lumMod val="10000"/>
                  </a:schemeClr>
                </a:solidFill>
              </a:rPr>
              <a:t>, 2008</a:t>
            </a: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</a:rPr>
              <a:t>; </a:t>
            </a: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</a:rPr>
              <a:t>Propper B.W., </a:t>
            </a:r>
            <a:r>
              <a:rPr lang="en-US" sz="1400" dirty="0" smtClean="0">
                <a:solidFill>
                  <a:schemeClr val="accent5">
                    <a:lumMod val="10000"/>
                  </a:schemeClr>
                </a:solidFill>
              </a:rPr>
              <a:t>2010</a:t>
            </a:r>
            <a:endParaRPr lang="en-US" sz="14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76447" y="763032"/>
          <a:ext cx="8569841" cy="1331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8753"/>
                <a:gridCol w="1531088"/>
              </a:tblGrid>
              <a:tr h="66579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Частота повреждений легких при ранениях</a:t>
                      </a:r>
                      <a:r>
                        <a:rPr lang="ru-RU" sz="2000" baseline="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 груди</a:t>
                      </a:r>
                      <a:endParaRPr lang="ru-RU" sz="20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75 - 80%</a:t>
                      </a:r>
                      <a:endParaRPr lang="ru-RU" sz="20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57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Частота ошибок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5">
                              <a:lumMod val="25000"/>
                            </a:schemeClr>
                          </a:solidFill>
                          <a:latin typeface="+mn-lt"/>
                        </a:rPr>
                        <a:t>20 - 25%</a:t>
                      </a:r>
                      <a:endParaRPr lang="ru-RU" sz="2000" b="1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 bwMode="auto">
          <a:xfrm>
            <a:off x="255181" y="2243432"/>
            <a:ext cx="8516679" cy="0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49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180752" y="2317850"/>
            <a:ext cx="86761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Абакумов М.М.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Множественные и сочетанные ранения груди, шеи, живота. М.: БИНОМ – пресс. – 2013. - 688 с</a:t>
            </a: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Николаева Е.Б.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Диагностика и лечение ранений легкого и их осложнений // Пульмонология и аллергология. – 2010. - № 4. – С. 4 – 8.</a:t>
            </a:r>
          </a:p>
          <a:p>
            <a:pPr algn="just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Тарасенко В.С.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Хирургическая тактика при ранениях груди // Медицинский вестник Башкортостана. -  2014. – Том 9. - № 3. – С. 40 – 43. </a:t>
            </a:r>
            <a:endParaRPr lang="en-US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Масляков В.В. и соавт.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Объем оказания первичной доврачебной медико-санитарной помощи лицам из населения с огнестрельными ранениями в условиях локального вооруженного конфликта // Медицина катастроф. – 2018. - № 2. – С. 30 – 33.  </a:t>
            </a:r>
          </a:p>
          <a:p>
            <a:pPr algn="just"/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Bayer J. et al. </a:t>
            </a: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</a:rPr>
              <a:t>Thoracic trauma severity contributes to differences in intensive care therapy and mortality of severely injured patients: analysis based on the TraumaRegister DGU® // World J Emerg Surg. 2017; 12: 43; doi: 10.1186/s13017-017-0154-1</a:t>
            </a:r>
            <a:endParaRPr lang="en-U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7304566" y="754912"/>
            <a:ext cx="1562987" cy="1339702"/>
          </a:xfrm>
          <a:prstGeom prst="round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0" name="Rectangle 5"/>
          <p:cNvSpPr>
            <a:spLocks/>
          </p:cNvSpPr>
          <p:nvPr/>
        </p:nvSpPr>
        <p:spPr bwMode="auto">
          <a:xfrm>
            <a:off x="256533" y="93468"/>
            <a:ext cx="8639935" cy="6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482110">
              <a:lnSpc>
                <a:spcPct val="80000"/>
              </a:lnSpc>
            </a:pPr>
            <a:r>
              <a:rPr kumimoji="0" lang="ru-RU" altLang="ru-RU" sz="2200" b="1" spc="-26" dirty="0" smtClean="0">
                <a:solidFill>
                  <a:srgbClr val="002060"/>
                </a:solidFill>
                <a:latin typeface="+mj-lt"/>
                <a:cs typeface="Arial" pitchFamily="34" charset="0"/>
                <a:sym typeface="PT Sans Bold"/>
              </a:rPr>
              <a:t>РАНЕНИЯ ГРУДИ</a:t>
            </a:r>
            <a:endParaRPr kumimoji="0" lang="ru-RU" altLang="ru-RU" sz="2200" spc="-26" dirty="0" smtClean="0">
              <a:solidFill>
                <a:srgbClr val="002060"/>
              </a:solidFill>
              <a:latin typeface="+mj-lt"/>
              <a:cs typeface="Arial" pitchFamily="34" charset="0"/>
              <a:sym typeface="PT Sans 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/>
          </p:cNvSpPr>
          <p:nvPr/>
        </p:nvSpPr>
        <p:spPr bwMode="auto">
          <a:xfrm>
            <a:off x="256533" y="61569"/>
            <a:ext cx="8639935" cy="5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482110">
              <a:lnSpc>
                <a:spcPct val="80000"/>
              </a:lnSpc>
            </a:pPr>
            <a:r>
              <a:rPr kumimoji="0" lang="ru-RU" altLang="ru-RU" sz="2200" b="1" spc="-26" dirty="0" smtClean="0">
                <a:solidFill>
                  <a:srgbClr val="002060"/>
                </a:solidFill>
                <a:latin typeface="+mj-lt"/>
                <a:cs typeface="Arial" pitchFamily="34" charset="0"/>
                <a:sym typeface="PT Sans Bold"/>
              </a:rPr>
              <a:t>ВАЖНО ЗНАТЬ</a:t>
            </a: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 b="15639"/>
          <a:stretch>
            <a:fillRect/>
          </a:stretch>
        </p:blipFill>
        <p:spPr bwMode="auto">
          <a:xfrm>
            <a:off x="271463" y="659556"/>
            <a:ext cx="8601075" cy="331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5814" y="4093530"/>
            <a:ext cx="8527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10000"/>
                  </a:schemeClr>
                </a:solidFill>
              </a:rPr>
              <a:t>риск развития напряженного пневмоторакса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10000"/>
                  </a:schemeClr>
                </a:solidFill>
              </a:rPr>
              <a:t>при полной герметизации раны груди составляет </a:t>
            </a:r>
            <a:r>
              <a:rPr lang="ru-RU" sz="2000" b="1" dirty="0" smtClean="0">
                <a:solidFill>
                  <a:srgbClr val="FF0000"/>
                </a:solidFill>
              </a:rPr>
              <a:t>75 – 80%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>
            <a:off x="255181" y="4040409"/>
            <a:ext cx="8516679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38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20" tIns="47513" rIns="95020" bIns="47513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ГЕРМЕТИЗИРУЮЩАЯ ПОВЯЗКА ПРИ РАНЕНИЯХ ГРУДИ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27035"/>
            <a:ext cx="2664296" cy="2405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5" y="1210996"/>
            <a:ext cx="288032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59" y="1355012"/>
            <a:ext cx="298480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95288" y="109078"/>
            <a:ext cx="8280400" cy="77152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5" tIns="45686" rIns="91365" bIns="45686" anchor="ctr"/>
          <a:lstStyle/>
          <a:p>
            <a:pPr algn="ctr" eaLnBrk="1" hangingPunct="1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Geometria Light"/>
              </a:rPr>
              <a:t>СОВРЕМЕННЫЕ СРЕДСТВА </a:t>
            </a:r>
          </a:p>
          <a:p>
            <a:pPr algn="ctr" eaLnBrk="1" hangingPunct="1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Geometria Light"/>
              </a:rPr>
              <a:t>транспортной иммобилизации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06B1BB7-E507-44A5-A93E-B7D3CB56A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38" t="8475" r="12438" b="6780"/>
          <a:stretch>
            <a:fillRect/>
          </a:stretch>
        </p:blipFill>
        <p:spPr>
          <a:xfrm>
            <a:off x="586916" y="1016411"/>
            <a:ext cx="3973589" cy="36406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88AD022-1F92-462A-A91B-CA53FDE662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0" t="7340" r="12234" b="5505"/>
          <a:stretch>
            <a:fillRect/>
          </a:stretch>
        </p:blipFill>
        <p:spPr>
          <a:xfrm>
            <a:off x="4977218" y="946297"/>
            <a:ext cx="3528829" cy="399585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097" y="973832"/>
            <a:ext cx="8133908" cy="370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68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58" tIns="47531" rIns="95058" bIns="47531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ИММОБИЛИЗАЦИЯ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шейного отдела позвоночника и верхней конечности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33971"/>
            <a:ext cx="8229600" cy="421555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0066"/>
                </a:solidFill>
              </a:rPr>
              <a:t>СМЕРТНОСТЬ ОТ ТРАВМ И ВНЕШНИХ ПРИЧИН</a:t>
            </a:r>
            <a:endParaRPr lang="ru-RU" sz="2200" b="1" dirty="0">
              <a:solidFill>
                <a:srgbClr val="000066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699542"/>
          <a:ext cx="8422229" cy="1631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702"/>
                <a:gridCol w="1446028"/>
                <a:gridCol w="1403499"/>
              </a:tblGrid>
              <a:tr h="753664"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7835">
                <a:tc>
                  <a:txBody>
                    <a:bodyPr/>
                    <a:lstStyle/>
                    <a:p>
                      <a:pPr algn="l"/>
                      <a:r>
                        <a:rPr lang="ru-RU" sz="2200" b="0" dirty="0" smtClean="0">
                          <a:solidFill>
                            <a:srgbClr val="000066"/>
                          </a:solidFill>
                        </a:rPr>
                        <a:t>Смертность от травм и внешних причин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0066"/>
                          </a:solidFill>
                        </a:rPr>
                        <a:t>(на 100 тыс.</a:t>
                      </a:r>
                      <a:r>
                        <a:rPr lang="ru-RU" sz="2000" b="0" baseline="0" dirty="0" smtClean="0">
                          <a:solidFill>
                            <a:srgbClr val="000066"/>
                          </a:solidFill>
                        </a:rPr>
                        <a:t>населения)</a:t>
                      </a:r>
                      <a:r>
                        <a:rPr lang="ru-RU" sz="2000" b="0" dirty="0" smtClean="0">
                          <a:solidFill>
                            <a:srgbClr val="000066"/>
                          </a:solidFill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000066"/>
                          </a:solidFill>
                        </a:rPr>
                        <a:t>89,0</a:t>
                      </a:r>
                      <a:endParaRPr lang="ru-RU" sz="2800" b="0" dirty="0">
                        <a:solidFill>
                          <a:srgbClr val="0000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2148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rgbClr val="000066"/>
                          </a:solidFill>
                        </a:rPr>
                        <a:t>49,0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1298" y="2572312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Россия в цифрах 2019</a:t>
            </a:r>
          </a:p>
          <a:p>
            <a:pPr algn="just"/>
            <a:r>
              <a:rPr lang="en-US" sz="1400" dirty="0" smtClean="0">
                <a:solidFill>
                  <a:srgbClr val="002060"/>
                </a:solidFill>
              </a:rPr>
              <a:t>World health statistics</a:t>
            </a:r>
            <a:r>
              <a:rPr lang="ru-RU" sz="1400" dirty="0" smtClean="0">
                <a:solidFill>
                  <a:srgbClr val="002060"/>
                </a:solidFill>
              </a:rPr>
              <a:t> 2018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endParaRPr lang="ru-RU" sz="1400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9455" y="792815"/>
            <a:ext cx="1080120" cy="576064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8846" y="792816"/>
            <a:ext cx="1008112" cy="576063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3" name="Стрелка вниз 12"/>
          <p:cNvSpPr/>
          <p:nvPr/>
        </p:nvSpPr>
        <p:spPr bwMode="auto">
          <a:xfrm>
            <a:off x="4043902" y="3296094"/>
            <a:ext cx="871870" cy="777763"/>
          </a:xfrm>
          <a:prstGeom prst="downArrow">
            <a:avLst>
              <a:gd name="adj1" fmla="val 45122"/>
              <a:gd name="adj2" fmla="val 30698"/>
            </a:avLst>
          </a:pr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2269" y="4168073"/>
            <a:ext cx="8527312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Потенциальный ресурс снижения смертности в РФ</a:t>
            </a:r>
          </a:p>
          <a:p>
            <a:pPr algn="ctr"/>
            <a:r>
              <a:rPr lang="ru-RU" sz="2400" b="1" i="1" dirty="0" smtClean="0">
                <a:solidFill>
                  <a:srgbClr val="FF3300"/>
                </a:solidFill>
              </a:rPr>
              <a:t>до 40 чел.</a:t>
            </a:r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</a:rPr>
              <a:t> на 100 тыс. населения в год</a:t>
            </a:r>
            <a:endParaRPr lang="ru-RU" sz="2800" i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97703" y="3145791"/>
            <a:ext cx="8464758" cy="1414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68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58" tIns="47531" rIns="95058" bIns="47531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ИММОБИЛИЗАЦИЯ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при переломе костей голени и переломе костей таза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722" y="943315"/>
            <a:ext cx="7782823" cy="356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68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58" tIns="47531" rIns="95058" bIns="47531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ИММОБИЛИЗАЦИЯ</a:t>
            </a:r>
          </a:p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верхней конечности на косынке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251" y="729871"/>
            <a:ext cx="2402958" cy="413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4291" y="1169287"/>
            <a:ext cx="2019195" cy="37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8313" y="5"/>
            <a:ext cx="8280400" cy="77152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6" rIns="91408" bIns="45706" anchor="ctr"/>
          <a:lstStyle/>
          <a:p>
            <a:pPr algn="ctr" eaLnBrk="1" hangingPunct="1"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Geometria Light"/>
              </a:rPr>
              <a:t>МЕСТНОЕ ОХЛАЖДЕНИЕ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Geometria Light"/>
            </a:endParaRPr>
          </a:p>
          <a:p>
            <a:pPr algn="ctr" eaLnBrk="1" hangingPunct="1"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Geometria Light"/>
              </a:rPr>
              <a:t>при травмах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Geometria Light"/>
            </a:endParaRP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995" y="958894"/>
            <a:ext cx="4008475" cy="379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5284" y="967564"/>
            <a:ext cx="3915486" cy="382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 bwMode="auto">
          <a:xfrm>
            <a:off x="5076966" y="2674956"/>
            <a:ext cx="3603010" cy="212905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Медицинская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427626" y="2672682"/>
            <a:ext cx="3580263" cy="2060812"/>
          </a:xfrm>
          <a:prstGeom prst="ellipse">
            <a:avLst/>
          </a:prstGeom>
          <a:solidFill>
            <a:srgbClr val="FFCDCD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Общественная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baseline="0" dirty="0" smtClean="0">
                <a:solidFill>
                  <a:schemeClr val="accent5">
                    <a:lumMod val="10000"/>
                  </a:schemeClr>
                </a:solidFill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5263484" y="249886"/>
            <a:ext cx="3580263" cy="2060812"/>
          </a:xfrm>
          <a:prstGeom prst="ellipse">
            <a:avLst/>
          </a:prstGeom>
          <a:solidFill>
            <a:srgbClr val="FFE28F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Профессиональная 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327546" y="170593"/>
            <a:ext cx="3527946" cy="208810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Образовательная деятельность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770496" y="1180531"/>
            <a:ext cx="3339152" cy="2292824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Первая помощь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3511" y="2648467"/>
            <a:ext cx="525438" cy="5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6"/>
            <a:ext cx="8493642" cy="39420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8" tIns="27548" rIns="27548" bIns="27548" spcCol="20662">
            <a:spAutoFit/>
          </a:bodyPr>
          <a:lstStyle/>
          <a:p>
            <a:pPr algn="ctr" defTabSz="495873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ПЕРВАЯ ПОМОЩЬ ПРИ ДТП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9486" y="665019"/>
          <a:ext cx="8300487" cy="2159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244"/>
                <a:gridCol w="2985678"/>
                <a:gridCol w="2968565"/>
              </a:tblGrid>
              <a:tr h="1048844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водитель,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причастный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 ДТП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обязан принять меры </a:t>
                      </a: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по оказанию первой помощи</a:t>
                      </a:r>
                      <a:endParaRPr lang="ru-RU" sz="1500" b="1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пострадавшим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Правила дорожного</a:t>
                      </a:r>
                      <a:r>
                        <a:rPr lang="ru-RU" sz="1500" b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движения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Постановление Правительства РФ 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23.10.1993 N 1090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1054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средства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оказания первой помощи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аптечка</a:t>
                      </a:r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пострадавшим в ДТП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(автомобильная)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Требования </a:t>
                      </a: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</a:t>
                      </a:r>
                      <a:r>
                        <a:rPr lang="ru-RU" sz="1500" b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комплектации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приказ Минздрава</a:t>
                      </a:r>
                      <a:r>
                        <a:rPr lang="ru-RU" sz="10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России</a:t>
                      </a:r>
                      <a:endParaRPr lang="ru-RU" sz="1000" b="0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08.10.2020 № 1080н 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t="17238"/>
          <a:stretch>
            <a:fillRect/>
          </a:stretch>
        </p:blipFill>
        <p:spPr bwMode="auto">
          <a:xfrm>
            <a:off x="413097" y="3003042"/>
            <a:ext cx="5363981" cy="1853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5751" y="3040083"/>
            <a:ext cx="2788863" cy="175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>
            <a:spLocks noChangeArrowheads="1"/>
          </p:cNvSpPr>
          <p:nvPr/>
        </p:nvSpPr>
        <p:spPr bwMode="auto">
          <a:xfrm>
            <a:off x="179392" y="146497"/>
            <a:ext cx="8785225" cy="38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20" tIns="47513" rIns="95020" bIns="47513">
            <a:spAutoFit/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АПТЕЧКА ПЕРВОЙ ПОМОЩИ АВТОМОБИЛЬНАЯ</a:t>
            </a:r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34841" y="4439849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351" name="Picture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625" y="637954"/>
            <a:ext cx="6974956" cy="348747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62139" y="4558733"/>
            <a:ext cx="8483097" cy="461604"/>
          </a:xfrm>
          <a:prstGeom prst="rect">
            <a:avLst/>
          </a:prstGeom>
          <a:noFill/>
        </p:spPr>
        <p:txBody>
          <a:bodyPr wrap="square" lIns="91373" tIns="45690" rIns="91373" bIns="45690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Приказ Минздравсоцразвития от 08.10.2020 № 1080н</a:t>
            </a:r>
            <a:r>
              <a:rPr lang="ru-RU" sz="1200" b="1" dirty="0" smtClean="0">
                <a:solidFill>
                  <a:srgbClr val="FF0000"/>
                </a:solidFill>
              </a:rPr>
              <a:t> </a:t>
            </a:r>
            <a:r>
              <a:rPr lang="ru-RU" sz="1200" dirty="0" smtClean="0">
                <a:solidFill>
                  <a:srgbClr val="002060"/>
                </a:solidFill>
              </a:rPr>
              <a:t>Требования к комплектации аптечки  для оказания первой помощи пострадавшим в ДТП (автомобильной)</a:t>
            </a:r>
          </a:p>
        </p:txBody>
      </p:sp>
      <p:sp>
        <p:nvSpPr>
          <p:cNvPr id="6" name="Овал 5"/>
          <p:cNvSpPr/>
          <p:nvPr/>
        </p:nvSpPr>
        <p:spPr bwMode="auto">
          <a:xfrm rot="20511470">
            <a:off x="1041938" y="1943892"/>
            <a:ext cx="909876" cy="165868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 rot="18797247">
            <a:off x="3469706" y="2808674"/>
            <a:ext cx="909876" cy="165868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362" y="2764466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?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2955" y="3214578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?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316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888" y="946682"/>
            <a:ext cx="2868017" cy="162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0" name="Picture 2" descr="http://medplant.ru/upload/iblock/beb/bebd994a19b06ccf24466322514b175b.jpg"/>
          <p:cNvPicPr>
            <a:picLocks noChangeAspect="1" noChangeArrowheads="1"/>
          </p:cNvPicPr>
          <p:nvPr/>
        </p:nvPicPr>
        <p:blipFill>
          <a:blip r:embed="rId3" cstate="print"/>
          <a:srcRect l="18283" t="9501" r="17064" b="15001"/>
          <a:stretch>
            <a:fillRect/>
          </a:stretch>
        </p:blipFill>
        <p:spPr bwMode="auto">
          <a:xfrm>
            <a:off x="4094655" y="3103283"/>
            <a:ext cx="1625672" cy="1752037"/>
          </a:xfrm>
          <a:prstGeom prst="rect">
            <a:avLst/>
          </a:prstGeom>
          <a:noFill/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7274" y="3050091"/>
            <a:ext cx="2615610" cy="174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546" y="1523690"/>
            <a:ext cx="2719009" cy="269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87759" y="2076794"/>
            <a:ext cx="933269" cy="1631183"/>
          </a:xfrm>
          <a:prstGeom prst="rect">
            <a:avLst/>
          </a:prstGeom>
          <a:noFill/>
        </p:spPr>
        <p:txBody>
          <a:bodyPr wrap="square" lIns="91404" tIns="45704" rIns="91404" bIns="45704" rtlCol="0">
            <a:spAutoFit/>
          </a:bodyPr>
          <a:lstStyle/>
          <a:p>
            <a:r>
              <a:rPr lang="ru-RU" sz="10000" dirty="0" smtClean="0">
                <a:solidFill>
                  <a:srgbClr val="FF0000"/>
                </a:solidFill>
              </a:rPr>
              <a:t>+</a:t>
            </a:r>
            <a:endParaRPr lang="ru-RU" sz="100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8974" y="1031365"/>
            <a:ext cx="1447800" cy="167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20"/>
          <p:cNvSpPr txBox="1">
            <a:spLocks noChangeArrowheads="1"/>
          </p:cNvSpPr>
          <p:nvPr/>
        </p:nvSpPr>
        <p:spPr bwMode="auto">
          <a:xfrm>
            <a:off x="179394" y="146497"/>
            <a:ext cx="8785225" cy="46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020" tIns="47513" rIns="95020" bIns="47513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РЕКОМЕНДАЦИИ ДЛЯ ВОДИТЕЛЕЙ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6"/>
            <a:ext cx="8493642" cy="39420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8" tIns="27548" rIns="27548" bIns="27548" spcCol="20662">
            <a:spAutoFit/>
          </a:bodyPr>
          <a:lstStyle/>
          <a:p>
            <a:pPr algn="ctr" defTabSz="495873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ПЕРВАЯ ПОМОЩЬ НА ПРЕДПРИЯТИЯХ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9486" y="773667"/>
          <a:ext cx="8300487" cy="4042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244"/>
                <a:gridCol w="3094075"/>
                <a:gridCol w="2860168"/>
              </a:tblGrid>
              <a:tr h="99607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руководитель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обеспечивает условия</a:t>
                      </a:r>
                      <a:r>
                        <a:rPr lang="ru-RU" sz="15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 работникам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Трудовой Кодекс </a:t>
                      </a:r>
                      <a:endParaRPr lang="en-US" sz="1500" b="1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Российской Федерации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федеральный закон от 30.12.2001 № 197-ФЗ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9607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специалист в области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охраны</a:t>
                      </a:r>
                      <a:r>
                        <a:rPr lang="ru-RU" sz="16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труда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обучает работников </a:t>
                      </a:r>
                    </a:p>
                    <a:p>
                      <a:pPr algn="ctr"/>
                      <a:r>
                        <a:rPr lang="ru-RU" sz="1500" kern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методам и приемам оказания первой помощи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Профессиональный</a:t>
                      </a:r>
                      <a:r>
                        <a:rPr lang="ru-RU" sz="1500" b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стандарт </a:t>
                      </a:r>
                    </a:p>
                    <a:p>
                      <a:pPr algn="ctr"/>
                      <a:r>
                        <a:rPr lang="ru-RU" sz="10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приказ Минтруда от 05.04.2016 № 150н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9607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работники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оказывают</a:t>
                      </a:r>
                      <a:r>
                        <a:rPr lang="ru-RU" sz="1500" b="1" baseline="0" dirty="0" smtClean="0">
                          <a:solidFill>
                            <a:srgbClr val="FF0000"/>
                          </a:solidFill>
                        </a:rPr>
                        <a:t> первую помощь </a:t>
                      </a: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пострадавшим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Профессиональный стандарт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должностная инструкция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466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средства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оказания первой помощи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аптечка</a:t>
                      </a:r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работникам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Требования </a:t>
                      </a: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 комплектации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приказ Минздрава</a:t>
                      </a:r>
                      <a:r>
                        <a:rPr lang="ru-RU" sz="10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России</a:t>
                      </a:r>
                      <a:endParaRPr lang="ru-RU" sz="1000" b="0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15.12.2020 № 1331н 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6"/>
            <a:ext cx="8493642" cy="39420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8" tIns="27548" rIns="27548" bIns="27548" spcCol="20662">
            <a:spAutoFit/>
          </a:bodyPr>
          <a:lstStyle/>
          <a:p>
            <a:pPr algn="ctr" defTabSz="495873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ПЕРВАЯ ПОМОЩЬ В ОБРАЗОВАТЕЛЬНЫХ ОРГАНИЗАЦИЯХ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9486" y="773667"/>
          <a:ext cx="8300487" cy="4042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244"/>
                <a:gridCol w="3094075"/>
                <a:gridCol w="2860168"/>
              </a:tblGrid>
              <a:tr h="99607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руководитель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обеспечивает условия</a:t>
                      </a:r>
                      <a:r>
                        <a:rPr lang="ru-RU" sz="15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 работникам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Федеральный закон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Об образовании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в Российской Федерации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26.12.2012 № 273-ФЗ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96072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педагогические работники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обучаются</a:t>
                      </a:r>
                    </a:p>
                    <a:p>
                      <a:pPr algn="ctr"/>
                      <a:r>
                        <a:rPr lang="ru-RU" sz="1500" kern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навыкам оказания </a:t>
                      </a:r>
                    </a:p>
                    <a:p>
                      <a:pPr algn="ctr"/>
                      <a:r>
                        <a:rPr lang="ru-RU" sz="1500" kern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первой помощи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Федеральный закон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Об образовании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в Российской Федерации</a:t>
                      </a: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26.12.2012 № 273-ФЗ</a:t>
                      </a:r>
                      <a:endParaRPr lang="ru-RU" sz="11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96072">
                <a:tc vMerge="1"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оказывают</a:t>
                      </a:r>
                      <a:r>
                        <a:rPr lang="ru-RU" sz="1500" b="1" baseline="0" dirty="0" smtClean="0">
                          <a:solidFill>
                            <a:srgbClr val="FF0000"/>
                          </a:solidFill>
                        </a:rPr>
                        <a:t> первую помощь </a:t>
                      </a: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пострадавшим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Профессиональный стандарт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должностная инструкция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466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средства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оказания первой помощи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аптечка</a:t>
                      </a:r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работникам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Требования </a:t>
                      </a: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 комплектации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приказ Минздрава</a:t>
                      </a:r>
                      <a:r>
                        <a:rPr lang="ru-RU" sz="12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России</a:t>
                      </a:r>
                      <a:endParaRPr lang="ru-RU" sz="1200" b="0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15.12.2020 № 1331н </a:t>
                      </a:r>
                      <a:endParaRPr lang="ru-RU" sz="12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6"/>
            <a:ext cx="8493642" cy="39420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8" tIns="27548" rIns="27548" bIns="27548" spcCol="20662">
            <a:spAutoFit/>
          </a:bodyPr>
          <a:lstStyle/>
          <a:p>
            <a:pPr algn="ctr" defTabSz="495873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ПЕРВАЯ ПОМОЩЬ В СЕЛЬСКИХ ПОСЕЛЕНИЯХ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9486" y="773667"/>
          <a:ext cx="8300487" cy="373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244"/>
                <a:gridCol w="3094075"/>
                <a:gridCol w="2860168"/>
              </a:tblGrid>
              <a:tr h="1220906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администрация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обеспечивает условия</a:t>
                      </a:r>
                      <a:r>
                        <a:rPr lang="ru-RU" sz="15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Федеральный закон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Об общих принципах организации местного самоуправления 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в Российской Федерации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06.10.2003 № 131-ФЗ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0906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лица, имеющие соответствующую подготовку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оказывают</a:t>
                      </a:r>
                      <a:r>
                        <a:rPr lang="ru-RU" sz="1500" b="1" baseline="0" dirty="0" smtClean="0">
                          <a:solidFill>
                            <a:srgbClr val="FF0000"/>
                          </a:solidFill>
                        </a:rPr>
                        <a:t> первую помощь </a:t>
                      </a:r>
                    </a:p>
                    <a:p>
                      <a:pPr algn="ctr"/>
                      <a:r>
                        <a:rPr lang="ru-RU" sz="15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пострадавшим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Федеральный закон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Об основах охраны здоровья граждан в Российской</a:t>
                      </a:r>
                      <a:r>
                        <a:rPr lang="ru-RU" sz="1200" b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Федерации</a:t>
                      </a:r>
                      <a:endParaRPr lang="ru-RU" sz="1200" b="1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21.11.2011 № 323-ФЗ</a:t>
                      </a:r>
                      <a:endParaRPr lang="ru-RU" sz="12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272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средства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оказания первой помощи</a:t>
                      </a:r>
                      <a:endParaRPr lang="ru-RU" sz="16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FF0000"/>
                          </a:solidFill>
                        </a:rPr>
                        <a:t>укладка</a:t>
                      </a:r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для оказания первой помощи</a:t>
                      </a:r>
                    </a:p>
                    <a:p>
                      <a:pPr algn="ctr"/>
                      <a:r>
                        <a:rPr lang="ru-RU" sz="15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в сельских поселениях</a:t>
                      </a:r>
                      <a:endParaRPr lang="ru-RU" sz="15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Требования </a:t>
                      </a: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 комплектации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приказ Минздрава</a:t>
                      </a:r>
                      <a:r>
                        <a:rPr lang="ru-RU" sz="1000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России</a:t>
                      </a:r>
                      <a:endParaRPr lang="ru-RU" sz="1000" b="0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от 15.12.2020 № 1329н </a:t>
                      </a:r>
                      <a:endParaRPr lang="ru-RU" sz="1000" b="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b="12094"/>
          <a:stretch>
            <a:fillRect/>
          </a:stretch>
        </p:blipFill>
        <p:spPr bwMode="auto">
          <a:xfrm>
            <a:off x="551541" y="1680669"/>
            <a:ext cx="7996045" cy="220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16048" y="1364741"/>
            <a:ext cx="614251" cy="358420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50%</a:t>
            </a:r>
            <a:endParaRPr lang="ru-RU" sz="2000" b="1" dirty="0">
              <a:solidFill>
                <a:srgbClr val="002060"/>
              </a:solidFill>
              <a:latin typeface="Geometria Light" panose="020B0403020204020204" pitchFamily="34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90462" y="2532821"/>
            <a:ext cx="614251" cy="358420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30%</a:t>
            </a:r>
            <a:endParaRPr lang="ru-RU" sz="2000" b="1" dirty="0">
              <a:solidFill>
                <a:srgbClr val="002060"/>
              </a:solidFill>
              <a:latin typeface="Geometria Light" panose="020B0403020204020204" pitchFamily="34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40278" y="2779093"/>
            <a:ext cx="614251" cy="358420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2</a:t>
            </a:r>
            <a:r>
              <a:rPr lang="en-US" sz="20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0%</a:t>
            </a:r>
            <a:endParaRPr lang="ru-RU" sz="2000" b="1" dirty="0">
              <a:solidFill>
                <a:srgbClr val="002060"/>
              </a:solidFill>
              <a:latin typeface="Geometria Light" panose="020B0403020204020204" pitchFamily="34" charset="-52"/>
            </a:endParaRPr>
          </a:p>
        </p:txBody>
      </p:sp>
      <p:cxnSp>
        <p:nvCxnSpPr>
          <p:cNvPr id="10" name="Прямая со стрелкой 9"/>
          <p:cNvCxnSpPr/>
          <p:nvPr/>
        </p:nvCxnSpPr>
        <p:spPr bwMode="auto">
          <a:xfrm>
            <a:off x="533583" y="4022425"/>
            <a:ext cx="8147398" cy="0"/>
          </a:xfrm>
          <a:prstGeom prst="straightConnector1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Прямая со стрелкой 15"/>
          <p:cNvCxnSpPr/>
          <p:nvPr/>
        </p:nvCxnSpPr>
        <p:spPr bwMode="auto">
          <a:xfrm flipV="1">
            <a:off x="542136" y="1139005"/>
            <a:ext cx="1709" cy="2871455"/>
          </a:xfrm>
          <a:prstGeom prst="straightConnector1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8465496" y="3642760"/>
            <a:ext cx="171822" cy="358420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r>
              <a:rPr lang="en-US" sz="2000" i="1" dirty="0">
                <a:solidFill>
                  <a:srgbClr val="002060"/>
                </a:solidFill>
              </a:rPr>
              <a:t>t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1518" y="4166086"/>
            <a:ext cx="2606347" cy="789308"/>
          </a:xfrm>
          <a:prstGeom prst="rect">
            <a:avLst/>
          </a:prstGeom>
          <a:noFill/>
        </p:spPr>
        <p:txBody>
          <a:bodyPr wrap="square" lIns="50155" tIns="25077" rIns="50155" bIns="25077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 Догоспитальный этап: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Geometria Light" panose="020B0403020204020204" pitchFamily="34" charset="-52"/>
              </a:rPr>
              <a:t> «платиновые» минуты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Geometria Light" panose="020B0403020204020204" pitchFamily="34" charset="-52"/>
              </a:rPr>
              <a:t>и «золотой» час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35897" y="4164376"/>
            <a:ext cx="2530801" cy="789308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 Ранние осложнения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Geometria Light" panose="020B0403020204020204" pitchFamily="34" charset="-52"/>
              </a:rPr>
              <a:t> травматической болезни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Geometria Light" panose="020B0403020204020204" pitchFamily="34" charset="-52"/>
              </a:rPr>
              <a:t>(часы и сутки)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03972" y="4152405"/>
            <a:ext cx="2588509" cy="789308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Geometria Light" panose="020B0403020204020204" pitchFamily="34" charset="-52"/>
              </a:rPr>
              <a:t> Поздние осложнения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Geometria Light" panose="020B0403020204020204" pitchFamily="34" charset="-52"/>
              </a:rPr>
              <a:t> травматической болезни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Geometria Light" panose="020B0403020204020204" pitchFamily="34" charset="-52"/>
              </a:rPr>
              <a:t>(недели и месяцы)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8738" y="788405"/>
            <a:ext cx="328916" cy="358420"/>
          </a:xfrm>
          <a:prstGeom prst="rect">
            <a:avLst/>
          </a:prstGeom>
          <a:noFill/>
        </p:spPr>
        <p:txBody>
          <a:bodyPr wrap="none" lIns="50155" tIns="25077" rIns="50155" bIns="25077" rtlCol="0"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</a:rPr>
              <a:t>%</a:t>
            </a:r>
          </a:p>
        </p:txBody>
      </p:sp>
      <p:sp>
        <p:nvSpPr>
          <p:cNvPr id="34" name="Выноска со стрелкой влево 33"/>
          <p:cNvSpPr/>
          <p:nvPr/>
        </p:nvSpPr>
        <p:spPr bwMode="auto">
          <a:xfrm>
            <a:off x="2206161" y="862279"/>
            <a:ext cx="6526127" cy="1426322"/>
          </a:xfrm>
          <a:prstGeom prst="leftArrowCallout">
            <a:avLst>
              <a:gd name="adj1" fmla="val 14474"/>
              <a:gd name="adj2" fmla="val 17106"/>
              <a:gd name="adj3" fmla="val 30921"/>
              <a:gd name="adj4" fmla="val 87019"/>
            </a:avLst>
          </a:prstGeom>
          <a:solidFill>
            <a:srgbClr val="FFCDCD"/>
          </a:solidFill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0155" tIns="25077" rIns="50155" bIns="25077" numCol="1" rtlCol="0" anchor="ctr" anchorCtr="0" compatLnSpc="1">
            <a:prstTxWarp prst="textNoShape">
              <a:avLst/>
            </a:prstTxWarp>
          </a:bodyPr>
          <a:lstStyle/>
          <a:p>
            <a:pPr algn="ctr" defTabSz="501548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00206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в половине случаев </a:t>
            </a:r>
          </a:p>
          <a:p>
            <a:pPr algn="ctr" defTabSz="501548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00206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гибель </a:t>
            </a:r>
            <a:r>
              <a:rPr lang="ru-RU" sz="2500" b="1" dirty="0" smtClean="0">
                <a:solidFill>
                  <a:srgbClr val="00206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происходит</a:t>
            </a:r>
            <a:endParaRPr lang="ru-RU" sz="2500" b="1" dirty="0">
              <a:solidFill>
                <a:srgbClr val="002060"/>
              </a:solidFill>
              <a:latin typeface="Geometria Light" panose="020B0403020204020204" pitchFamily="34" charset="-52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algn="ctr" defTabSz="501548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00206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на догоспитальном этапе</a:t>
            </a:r>
          </a:p>
        </p:txBody>
      </p:sp>
      <p:sp>
        <p:nvSpPr>
          <p:cNvPr id="35" name="Овал 34"/>
          <p:cNvSpPr/>
          <p:nvPr/>
        </p:nvSpPr>
        <p:spPr bwMode="auto">
          <a:xfrm>
            <a:off x="1303175" y="1282664"/>
            <a:ext cx="790113" cy="502804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0155" tIns="25077" rIns="50155" bIns="25077" numCol="1" rtlCol="0" anchor="t" anchorCtr="0" compatLnSpc="1">
            <a:prstTxWarp prst="textNoShape">
              <a:avLst/>
            </a:prstTxWarp>
          </a:bodyPr>
          <a:lstStyle/>
          <a:p>
            <a:pPr algn="ctr" defTabSz="501548" fontAlgn="base">
              <a:spcBef>
                <a:spcPct val="0"/>
              </a:spcBef>
              <a:spcAft>
                <a:spcPct val="0"/>
              </a:spcAft>
            </a:pPr>
            <a:endParaRPr lang="ru-RU" sz="2100" dirty="0">
              <a:solidFill>
                <a:srgbClr val="00206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7" name="Rectangle 5"/>
          <p:cNvSpPr>
            <a:spLocks/>
          </p:cNvSpPr>
          <p:nvPr/>
        </p:nvSpPr>
        <p:spPr bwMode="auto">
          <a:xfrm>
            <a:off x="256532" y="61569"/>
            <a:ext cx="8639935" cy="8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501448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1" spc="-27" dirty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АКТУАЛЬНОСТЬ:</a:t>
            </a:r>
          </a:p>
          <a:p>
            <a:pPr defTabSz="501448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1" spc="-27" dirty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время наступления смерти при тяжелых </a:t>
            </a:r>
            <a:r>
              <a:rPr kumimoji="0" lang="ru-RU" altLang="ru-RU" sz="2000" b="1" spc="-27" dirty="0" smtClean="0">
                <a:solidFill>
                  <a:srgbClr val="002060"/>
                </a:solidFill>
                <a:latin typeface="Geometria" panose="020B0303020204020204" pitchFamily="34" charset="-52"/>
                <a:cs typeface="Arial" pitchFamily="34" charset="0"/>
                <a:sym typeface="PT Sans Bold"/>
              </a:rPr>
              <a:t>травмах</a:t>
            </a:r>
            <a:endParaRPr kumimoji="0" lang="ru-RU" altLang="ru-RU" sz="2000" b="1" spc="-27" dirty="0">
              <a:solidFill>
                <a:srgbClr val="002060"/>
              </a:solidFill>
              <a:latin typeface="Geometria" panose="020B0303020204020204" pitchFamily="34" charset="-52"/>
              <a:cs typeface="Arial" pitchFamily="34" charset="0"/>
              <a:sym typeface="PT Sans 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7225" y="257763"/>
            <a:ext cx="77914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</a:rPr>
              <a:t>Общероссийская общественная </a:t>
            </a:r>
            <a:r>
              <a:rPr lang="ru-RU" sz="2200" dirty="0" smtClean="0">
                <a:solidFill>
                  <a:srgbClr val="002060"/>
                </a:solidFill>
              </a:rPr>
              <a:t>организация</a:t>
            </a:r>
            <a:endParaRPr lang="ru-RU" sz="2200" dirty="0">
              <a:solidFill>
                <a:srgbClr val="002060"/>
              </a:solidFill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«Российское общество </a:t>
            </a:r>
            <a:r>
              <a:rPr lang="ru-RU" sz="2800" b="1" dirty="0" smtClean="0">
                <a:solidFill>
                  <a:srgbClr val="002060"/>
                </a:solidFill>
              </a:rPr>
              <a:t>первой помощи»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Свидетельство РОПП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64711" y="1162986"/>
            <a:ext cx="2776531" cy="38185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38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068" y="186669"/>
            <a:ext cx="87482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</a:rPr>
              <a:t>Санкт-Петербургское региональное отделение </a:t>
            </a:r>
          </a:p>
          <a:p>
            <a:pPr algn="ctr"/>
            <a:r>
              <a:rPr lang="ru-RU" sz="2200" dirty="0" smtClean="0">
                <a:solidFill>
                  <a:srgbClr val="002060"/>
                </a:solidFill>
              </a:rPr>
              <a:t>Общероссийской общественной организации</a:t>
            </a:r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«Российское общество </a:t>
            </a:r>
            <a:r>
              <a:rPr lang="ru-RU" sz="2800" b="1" dirty="0" smtClean="0">
                <a:solidFill>
                  <a:srgbClr val="002060"/>
                </a:solidFill>
              </a:rPr>
              <a:t>первой помощи</a:t>
            </a:r>
            <a:r>
              <a:rPr lang="ru-RU" sz="2800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sz="3600" dirty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7098" y="1378423"/>
            <a:ext cx="2565780" cy="366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038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1885"/>
          <a:stretch>
            <a:fillRect/>
          </a:stretch>
        </p:blipFill>
        <p:spPr bwMode="auto">
          <a:xfrm>
            <a:off x="1258432" y="1050202"/>
            <a:ext cx="6652210" cy="401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6138" y="124574"/>
            <a:ext cx="8493642" cy="79429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6" tIns="27546" rIns="27546" bIns="27546" spcCol="20660">
            <a:spAutoFit/>
          </a:bodyPr>
          <a:lstStyle/>
          <a:p>
            <a:pPr algn="ctr" defTabSz="495824" hangingPunct="0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СОВРЕМЕННЫЕ ИНФОРМАЦИОННЫЕ РЕСУРСЫ</a:t>
            </a:r>
            <a:endParaRPr lang="en-US" sz="2400" b="1" dirty="0" smtClean="0">
              <a:solidFill>
                <a:srgbClr val="00206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algn="ctr" defTabSz="495824" hangingPunct="0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коммуникации участников оказания первой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138" y="167106"/>
            <a:ext cx="8493642" cy="39420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6" tIns="27546" rIns="27546" bIns="27546" spcCol="20660">
            <a:spAutoFit/>
          </a:bodyPr>
          <a:lstStyle/>
          <a:p>
            <a:pPr algn="ctr" defTabSz="495824" hangingPunct="0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rPr>
              <a:t>ДАЛЬНЕЙШИЕ ПЕРСПЕКТИВЫ …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179" y="779862"/>
            <a:ext cx="2796526" cy="355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 bwMode="auto">
          <a:xfrm>
            <a:off x="3689517" y="797392"/>
            <a:ext cx="2137144" cy="1552403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489421" y="744279"/>
            <a:ext cx="2137144" cy="1584251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8" name="Стрелка вправо 7"/>
          <p:cNvSpPr/>
          <p:nvPr/>
        </p:nvSpPr>
        <p:spPr bwMode="auto">
          <a:xfrm>
            <a:off x="5943606" y="1180225"/>
            <a:ext cx="457200" cy="627320"/>
          </a:xfrm>
          <a:prstGeom prst="rightArrow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38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9624" y="1318448"/>
            <a:ext cx="1807534" cy="369332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First aid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49661" y="1173131"/>
            <a:ext cx="1998920" cy="646303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Первая </a:t>
            </a:r>
          </a:p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помощь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693061" y="2700670"/>
            <a:ext cx="2137144" cy="1605516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492965" y="2729008"/>
            <a:ext cx="2137144" cy="1577178"/>
          </a:xfrm>
          <a:prstGeom prst="rect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14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63170" y="3108274"/>
            <a:ext cx="1807534" cy="646303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Advanced</a:t>
            </a:r>
          </a:p>
          <a:p>
            <a:pPr algn="ctr"/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first aid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4471" y="3101214"/>
            <a:ext cx="1998920" cy="646303"/>
          </a:xfrm>
          <a:prstGeom prst="rect">
            <a:avLst/>
          </a:prstGeom>
          <a:noFill/>
        </p:spPr>
        <p:txBody>
          <a:bodyPr wrap="square" lIns="91408" tIns="45706" rIns="91408" bIns="45706" rtlCol="0">
            <a:spAutoFit/>
          </a:bodyPr>
          <a:lstStyle/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Расширенная</a:t>
            </a:r>
          </a:p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первая помощь</a:t>
            </a: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>
            <a:off x="5950694" y="3143678"/>
            <a:ext cx="457200" cy="627320"/>
          </a:xfrm>
          <a:prstGeom prst="rightArrow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08" tIns="45706" rIns="91408" bIns="45706" numCol="1" rtlCol="0" anchor="t" anchorCtr="0" compatLnSpc="1">
            <a:prstTxWarp prst="textNoShape">
              <a:avLst/>
            </a:prstTxWarp>
          </a:bodyPr>
          <a:lstStyle/>
          <a:p>
            <a:pPr algn="ctr" defTabSz="914084"/>
            <a:endParaRPr lang="ru-RU" sz="38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24210" y="451428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2141" y="4646428"/>
            <a:ext cx="8431618" cy="338550"/>
          </a:xfrm>
          <a:prstGeom prst="rect">
            <a:avLst/>
          </a:prstGeom>
          <a:noFill/>
        </p:spPr>
        <p:txBody>
          <a:bodyPr wrap="square" lIns="91404" tIns="45704" rIns="91404" bIns="45704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Планируется внесение изменений в федеральный закон от 21.11.2011 № 323-ФЗ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2675" y="3799872"/>
            <a:ext cx="669928" cy="37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88335" y="2523450"/>
            <a:ext cx="6078279" cy="160551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Расширенная первая помощь</a:t>
            </a: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                                   5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4791" y="393382"/>
            <a:ext cx="2232837" cy="160551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Первая помощь</a:t>
            </a: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5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6484" y="386294"/>
            <a:ext cx="5752213" cy="163387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Скорая медицинская помощь</a:t>
            </a: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20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335" y="853469"/>
            <a:ext cx="965122" cy="74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4373" y="834744"/>
            <a:ext cx="903709" cy="77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7263" y="2959890"/>
            <a:ext cx="948222" cy="761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5770" y="2934552"/>
            <a:ext cx="1250063" cy="74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21132" y="2941671"/>
            <a:ext cx="946295" cy="76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7" cstate="print"/>
          <a:srcRect t="8778"/>
          <a:stretch>
            <a:fillRect/>
          </a:stretch>
        </p:blipFill>
        <p:spPr bwMode="auto">
          <a:xfrm>
            <a:off x="6602818" y="893116"/>
            <a:ext cx="1541722" cy="79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879" y="2983537"/>
            <a:ext cx="965122" cy="74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7917" y="2986078"/>
            <a:ext cx="903709" cy="77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6783572" y="2523451"/>
            <a:ext cx="2044996" cy="160551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Скорая помощь</a:t>
            </a: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20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2080" y="773105"/>
            <a:ext cx="948222" cy="761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5941" y="797424"/>
            <a:ext cx="946295" cy="76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9948" y="790305"/>
            <a:ext cx="1250063" cy="74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7" cstate="print"/>
          <a:srcRect t="8778"/>
          <a:stretch>
            <a:fillRect/>
          </a:stretch>
        </p:blipFill>
        <p:spPr bwMode="auto">
          <a:xfrm>
            <a:off x="6989134" y="2938124"/>
            <a:ext cx="1541722" cy="79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Стрелка вверх 31"/>
          <p:cNvSpPr/>
          <p:nvPr/>
        </p:nvSpPr>
        <p:spPr>
          <a:xfrm rot="10800000">
            <a:off x="4236756" y="2115547"/>
            <a:ext cx="936104" cy="298037"/>
          </a:xfrm>
          <a:prstGeom prst="upArrow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3040912" y="744270"/>
            <a:ext cx="3583172" cy="861237"/>
          </a:xfrm>
          <a:prstGeom prst="roundRect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2966484" y="2884956"/>
            <a:ext cx="3583171" cy="878960"/>
          </a:xfrm>
          <a:prstGeom prst="roundRect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24210" y="4514283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72141" y="4646428"/>
            <a:ext cx="8431618" cy="338550"/>
          </a:xfrm>
          <a:prstGeom prst="rect">
            <a:avLst/>
          </a:prstGeom>
          <a:noFill/>
        </p:spPr>
        <p:txBody>
          <a:bodyPr wrap="square" lIns="91404" tIns="45704" rIns="91404" bIns="45704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Планируется внесение изменений в федеральный закон от 21.11.2011 № 323-ФЗ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2354" y="180753"/>
            <a:ext cx="6379535" cy="4784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182" y="2381671"/>
            <a:ext cx="862300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002060"/>
                </a:solidFill>
              </a:rPr>
              <a:t>«Я призываю вас к изменению парадигмы мышления. 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Каждый гражданин нашего государства должен обязательно читать Пушкина, должен знать, кто такой Чайковский, 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и обязательно </a:t>
            </a:r>
            <a:r>
              <a:rPr lang="ru-RU" sz="2000" b="1" i="1" dirty="0" smtClean="0">
                <a:solidFill>
                  <a:srgbClr val="002060"/>
                </a:solidFill>
              </a:rPr>
              <a:t>должен уметь оказывать первую помощь</a:t>
            </a:r>
            <a:r>
              <a:rPr lang="ru-RU" sz="2000" i="1" dirty="0" smtClean="0">
                <a:solidFill>
                  <a:srgbClr val="002060"/>
                </a:solidFill>
              </a:rPr>
              <a:t>. 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Это наша Национальная идея»</a:t>
            </a:r>
          </a:p>
          <a:p>
            <a:pPr algn="just"/>
            <a:endParaRPr lang="ru-RU" sz="1800" i="1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      Председатель комитета по охране здоровья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      Государственной Думы Российской Федерации </a:t>
            </a:r>
            <a:r>
              <a:rPr lang="en-US" dirty="0" smtClean="0">
                <a:solidFill>
                  <a:srgbClr val="002060"/>
                </a:solidFill>
              </a:rPr>
              <a:t>VII </a:t>
            </a:r>
            <a:r>
              <a:rPr lang="ru-RU" dirty="0" smtClean="0">
                <a:solidFill>
                  <a:srgbClr val="002060"/>
                </a:solidFill>
              </a:rPr>
              <a:t>созыва                      Д.А. Морозов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 t="23046" b="11523"/>
          <a:stretch>
            <a:fillRect/>
          </a:stretch>
        </p:blipFill>
        <p:spPr bwMode="auto">
          <a:xfrm>
            <a:off x="2095055" y="168937"/>
            <a:ext cx="4882724" cy="2095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6447" y="244548"/>
            <a:ext cx="860173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Уважаемый Владимир Владимирович!</a:t>
            </a:r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 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      Я и мои коллеги, работая врачами и фельдшерами выездных бригад скорой медицинской помощи, как никто понимаем, что на свете нет ничего более ценного, чем человеческая жизнь. Именно поэтому мы прибываем  на экстренные вызовы к пациентам как можно быстрее –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не позднее 20 минут.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      В то же время, нередко приезжая на экстренный вызов к уже безнадежному пациенту становится обидно за находившихся рядом свидетелей происшествия, которые могли поддержать жизнь пострадавшего до прибытия нашей бригады, оказав первую помощь, но не сделали этого,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по сути – допустив наступление потенциально предотвратимой смерти.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      К сожалению, многие наши граждане или не могут или боятся оказывать первую помощь.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Мы считаем, что для развития системы оказания первой помощи в нашей стране необходима государственная поддержка: популяризация знаний о первой помощи, формирование эффективной системы массового обучения граждан правилам оказания первой помощи, оснащение средствами оказания первой помощи мест массового скопления людей и государственный контроль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за качеством реализации всех этих мероприятий. 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      Также необходимы декриминализация ответственности за неуспешное оказание первой помощи в случаях крайней необходимости и ужесточение ответственности за неоказание первой помощи.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      Приверженность граждан оказывать первую помощь мы предлагаем считать одной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из важнейших составляющих нашей </a:t>
            </a:r>
            <a:r>
              <a:rPr lang="ru-RU" sz="1400" b="1" dirty="0" smtClean="0">
                <a:solidFill>
                  <a:srgbClr val="002060"/>
                </a:solidFill>
              </a:rPr>
              <a:t>Национальной идеи</a:t>
            </a:r>
            <a:r>
              <a:rPr lang="ru-RU" sz="1400" dirty="0" smtClean="0">
                <a:solidFill>
                  <a:srgbClr val="002060"/>
                </a:solidFill>
              </a:rPr>
              <a:t>,  а развитие системы оказания первой помощи в нашей стране – предлагаем рассматривать как самостоятельный </a:t>
            </a:r>
            <a:r>
              <a:rPr lang="ru-RU" sz="1400" b="1" dirty="0" smtClean="0">
                <a:solidFill>
                  <a:srgbClr val="002060"/>
                </a:solidFill>
              </a:rPr>
              <a:t>Национальный проект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6092" y="2231350"/>
            <a:ext cx="2488017" cy="2284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80215" y="1148311"/>
            <a:ext cx="6784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БЛАГОДАРЮ ЗА ВНИМАНИЕ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540" y="836289"/>
            <a:ext cx="3908451" cy="29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 bwMode="auto">
          <a:xfrm>
            <a:off x="3078363" y="1601878"/>
            <a:ext cx="790113" cy="674571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8225" tIns="24113" rIns="48225" bIns="24113" numCol="1" rtlCol="0" anchor="t" anchorCtr="0" compatLnSpc="1">
            <a:prstTxWarp prst="textNoShape">
              <a:avLst/>
            </a:prstTxWarp>
          </a:bodyPr>
          <a:lstStyle/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9" name="TextBox 30"/>
          <p:cNvSpPr txBox="1">
            <a:spLocks noChangeArrowheads="1"/>
          </p:cNvSpPr>
          <p:nvPr/>
        </p:nvSpPr>
        <p:spPr bwMode="auto">
          <a:xfrm>
            <a:off x="149897" y="4005294"/>
            <a:ext cx="8803455" cy="992008"/>
          </a:xfrm>
          <a:prstGeom prst="rect">
            <a:avLst/>
          </a:prstGeom>
          <a:noFill/>
          <a:ln>
            <a:noFill/>
          </a:ln>
          <a:extLst/>
        </p:spPr>
        <p:txBody>
          <a:bodyPr lIns="48225" tIns="24113" rIns="48225" bIns="24113"/>
          <a:lstStyle>
            <a:lvl1pPr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marL="180845" indent="-180845" algn="just"/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Geometria Light" panose="020B0403020204020204" pitchFamily="34" charset="-52"/>
              </a:rPr>
              <a:t>    </a:t>
            </a:r>
            <a:r>
              <a:rPr lang="en-US" sz="1200" b="1" dirty="0" smtClean="0">
                <a:solidFill>
                  <a:srgbClr val="002060"/>
                </a:solidFill>
                <a:latin typeface="+mn-lt"/>
              </a:rPr>
              <a:t>J. Davis et al</a:t>
            </a:r>
            <a:r>
              <a:rPr lang="en-US" sz="1200" dirty="0" smtClean="0">
                <a:solidFill>
                  <a:srgbClr val="002060"/>
                </a:solidFill>
                <a:latin typeface="+mn-lt"/>
              </a:rPr>
              <a:t>. An analysis of prehospital deaths: Who can we save?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 /</a:t>
            </a:r>
            <a:r>
              <a:rPr lang="en-US" sz="1200" dirty="0" smtClean="0">
                <a:solidFill>
                  <a:srgbClr val="002060"/>
                </a:solidFill>
                <a:latin typeface="+mn-lt"/>
              </a:rPr>
              <a:t>/ 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+mn-lt"/>
              </a:rPr>
              <a:t>J. Trauma Acute Care Surg. - 2014. - Vol. 77. - № 2. - P. 213-218</a:t>
            </a:r>
            <a:r>
              <a:rPr lang="ru-RU" sz="1200" dirty="0" smtClean="0">
                <a:solidFill>
                  <a:srgbClr val="002060"/>
                </a:solidFill>
                <a:latin typeface="+mn-lt"/>
              </a:rPr>
              <a:t>.</a:t>
            </a:r>
            <a:r>
              <a:rPr lang="ru-RU" sz="1200" b="1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 </a:t>
            </a:r>
          </a:p>
          <a:p>
            <a:pPr marL="180845" indent="-180845" algn="just"/>
            <a:r>
              <a:rPr lang="ru-RU" sz="1200" b="1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    Л.И. Дежурный, О.Н. Эргашев, А.И. Махновский и соавт</a:t>
            </a:r>
            <a:r>
              <a:rPr lang="ru-RU" sz="1200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.</a:t>
            </a:r>
            <a:r>
              <a:rPr lang="en-US" sz="1200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 </a:t>
            </a:r>
            <a:r>
              <a:rPr lang="ru-RU" sz="1200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Опыт применения шкалы </a:t>
            </a:r>
            <a:r>
              <a:rPr lang="en-US" sz="1200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ISS </a:t>
            </a:r>
            <a:r>
              <a:rPr lang="ru-RU" sz="1200" kern="0" dirty="0" smtClean="0">
                <a:solidFill>
                  <a:srgbClr val="002060"/>
                </a:solidFill>
                <a:latin typeface="+mn-lt"/>
                <a:ea typeface="Geometria Light" panose="020B0403020204020204" pitchFamily="34" charset="-52"/>
                <a:cs typeface="Arial" charset="0"/>
              </a:rPr>
              <a:t>для определения потенциальной предотвратимости гибели от травм на догоспитальном этапе // Скорая медицинская помощь – 2017 (материалы конференции).  С. 80–81</a:t>
            </a:r>
            <a:r>
              <a:rPr lang="ru-RU" sz="1200" kern="0" dirty="0" smtClean="0">
                <a:solidFill>
                  <a:srgbClr val="002060"/>
                </a:solidFill>
                <a:latin typeface="+mn-lt"/>
                <a:cs typeface="Arial" charset="0"/>
              </a:rPr>
              <a:t>.</a:t>
            </a:r>
            <a:endParaRPr lang="ru-RU" sz="1200" dirty="0" smtClean="0">
              <a:solidFill>
                <a:srgbClr val="002060"/>
              </a:solidFill>
              <a:latin typeface="+mn-lt"/>
            </a:endParaRPr>
          </a:p>
          <a:p>
            <a:pPr algn="just"/>
            <a:endParaRPr lang="ru-RU" altLang="ru-RU" sz="1300" dirty="0">
              <a:solidFill>
                <a:schemeClr val="accent4">
                  <a:lumMod val="95000"/>
                  <a:lumOff val="5000"/>
                </a:schemeClr>
              </a:solidFill>
              <a:latin typeface="Geometria Light" panose="020B0403020204020204" pitchFamily="34" charset="-52"/>
              <a:ea typeface="Geometria Light" panose="020B0403020204020204" pitchFamily="34" charset="-52"/>
            </a:endParaRPr>
          </a:p>
          <a:p>
            <a:pPr algn="just"/>
            <a:endParaRPr lang="en-US" sz="1300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/>
            <a:endParaRPr lang="en-US" sz="1300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  <a:p>
            <a:pPr algn="just"/>
            <a:endParaRPr lang="ru-RU" altLang="ru-RU" sz="1300" dirty="0">
              <a:solidFill>
                <a:schemeClr val="accent4">
                  <a:lumMod val="95000"/>
                  <a:lumOff val="5000"/>
                </a:schemeClr>
              </a:solidFill>
              <a:latin typeface="Geometria Light" panose="020B0403020204020204" pitchFamily="34" charset="-52"/>
              <a:ea typeface="Geometria Light" panose="020B0403020204020204" pitchFamily="34" charset="-52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874074" y="980304"/>
            <a:ext cx="4012131" cy="2376265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8225" tIns="24113" rIns="48225" bIns="24113" numCol="1" rtlCol="0" anchor="ctr" anchorCtr="0" compatLnSpc="1">
            <a:prstTxWarp prst="textNoShape">
              <a:avLst/>
            </a:prstTxWarp>
          </a:bodyPr>
          <a:lstStyle/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rgbClr val="000000"/>
                </a:solidFill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rPr>
              <a:t> </a:t>
            </a:r>
          </a:p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FF000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один </a:t>
            </a:r>
          </a:p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FF000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из четырех </a:t>
            </a:r>
          </a:p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FF000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погибших</a:t>
            </a:r>
          </a:p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solidFill>
                  <a:srgbClr val="FF000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мог быть</a:t>
            </a:r>
          </a:p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solidFill>
                  <a:srgbClr val="FF0000"/>
                </a:solidFill>
                <a:latin typeface="Geometria Light" panose="020B0403020204020204" pitchFamily="34" charset="-52"/>
                <a:ea typeface="ヒラギノ角ゴ ProN W3" charset="-128"/>
                <a:cs typeface="ヒラギノ角ゴ ProN W3" charset="-128"/>
                <a:sym typeface="Gill Sans" charset="0"/>
              </a:rPr>
              <a:t>спасен</a:t>
            </a:r>
            <a:endParaRPr lang="ru-RU" sz="2500" b="1" dirty="0">
              <a:solidFill>
                <a:srgbClr val="FF0000"/>
              </a:solidFill>
              <a:latin typeface="Geometria Light" panose="020B0403020204020204" pitchFamily="34" charset="-52"/>
              <a:ea typeface="ヒラギノ角ゴ ProN W3" charset="-128"/>
              <a:cs typeface="ヒラギノ角ゴ ProN W3" charset="-128"/>
              <a:sym typeface="Gill Sans" charset="0"/>
            </a:endParaRPr>
          </a:p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0" name="Стрелка влево 9"/>
          <p:cNvSpPr/>
          <p:nvPr/>
        </p:nvSpPr>
        <p:spPr bwMode="auto">
          <a:xfrm>
            <a:off x="4283968" y="1340345"/>
            <a:ext cx="576636" cy="1252771"/>
          </a:xfrm>
          <a:prstGeom prst="leftArrow">
            <a:avLst>
              <a:gd name="adj1" fmla="val 38533"/>
              <a:gd name="adj2" fmla="val 51780"/>
            </a:avLst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8225" tIns="24113" rIns="48225" bIns="24113" numCol="1" rtlCol="0" anchor="t" anchorCtr="0" compatLnSpc="1">
            <a:prstTxWarp prst="textNoShape">
              <a:avLst/>
            </a:prstTxWarp>
          </a:bodyPr>
          <a:lstStyle/>
          <a:p>
            <a:pPr algn="ctr" defTabSz="482255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256531" y="61569"/>
            <a:ext cx="8639935" cy="80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algn="ctr"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1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defTabSz="482158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200" b="1" spc="-26" dirty="0" smtClean="0">
                <a:solidFill>
                  <a:srgbClr val="002060"/>
                </a:solidFill>
                <a:latin typeface="+mj-lt"/>
                <a:cs typeface="Arial" pitchFamily="34" charset="0"/>
                <a:sym typeface="PT Sans Bold"/>
              </a:rPr>
              <a:t>ПРЕДОТВРАТИМОСТЬ ГИБЕЛИ ОТ ТРАВМ </a:t>
            </a:r>
          </a:p>
          <a:p>
            <a:pPr defTabSz="482158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200" b="1" spc="-26" dirty="0" smtClean="0">
                <a:solidFill>
                  <a:srgbClr val="002060"/>
                </a:solidFill>
                <a:latin typeface="+mj-lt"/>
                <a:cs typeface="Arial" pitchFamily="34" charset="0"/>
                <a:sym typeface="PT Sans Bold"/>
              </a:rPr>
              <a:t>на догоспитальном этапе</a:t>
            </a:r>
            <a:endParaRPr kumimoji="0" lang="ru-RU" altLang="ru-RU" sz="2200" b="1" spc="-26" dirty="0">
              <a:solidFill>
                <a:srgbClr val="002060"/>
              </a:solidFill>
              <a:latin typeface="+mj-lt"/>
              <a:cs typeface="Arial" pitchFamily="34" charset="0"/>
              <a:sym typeface="PT Sans Bold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435932" y="3868835"/>
            <a:ext cx="8464758" cy="1414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/>
          <p:cNvPicPr>
            <a:picLocks noChangeAspect="1" noChangeArrowheads="1"/>
          </p:cNvPicPr>
          <p:nvPr/>
        </p:nvPicPr>
        <p:blipFill>
          <a:blip r:embed="rId2" cstate="print"/>
          <a:srcRect l="7769" r="3884"/>
          <a:stretch>
            <a:fillRect/>
          </a:stretch>
        </p:blipFill>
        <p:spPr bwMode="auto">
          <a:xfrm>
            <a:off x="322707" y="765532"/>
            <a:ext cx="2581432" cy="223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3" name="Picture 5"/>
          <p:cNvPicPr>
            <a:picLocks noChangeAspect="1" noChangeArrowheads="1"/>
          </p:cNvPicPr>
          <p:nvPr/>
        </p:nvPicPr>
        <p:blipFill>
          <a:blip r:embed="rId3" cstate="print"/>
          <a:srcRect r="10383"/>
          <a:stretch>
            <a:fillRect/>
          </a:stretch>
        </p:blipFill>
        <p:spPr bwMode="auto">
          <a:xfrm>
            <a:off x="3484085" y="776165"/>
            <a:ext cx="2312262" cy="219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4" name="Picture 6"/>
          <p:cNvPicPr>
            <a:picLocks noChangeAspect="1" noChangeArrowheads="1"/>
          </p:cNvPicPr>
          <p:nvPr/>
        </p:nvPicPr>
        <p:blipFill>
          <a:blip r:embed="rId4" cstate="print"/>
          <a:srcRect l="10298"/>
          <a:stretch>
            <a:fillRect/>
          </a:stretch>
        </p:blipFill>
        <p:spPr bwMode="auto">
          <a:xfrm>
            <a:off x="6344143" y="814743"/>
            <a:ext cx="2562831" cy="21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 bwMode="auto">
          <a:xfrm>
            <a:off x="3009012" y="1477913"/>
            <a:ext cx="393404" cy="754912"/>
          </a:xfrm>
          <a:prstGeom prst="rightArrow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0" name="Стрелка вправо 9"/>
          <p:cNvSpPr/>
          <p:nvPr/>
        </p:nvSpPr>
        <p:spPr bwMode="auto">
          <a:xfrm>
            <a:off x="5893978" y="1449561"/>
            <a:ext cx="393404" cy="754912"/>
          </a:xfrm>
          <a:prstGeom prst="rightArrow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8344" y="3104697"/>
            <a:ext cx="26049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Первая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помощь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 позднее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5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996" y="3118869"/>
            <a:ext cx="26049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Скорая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помощь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 позднее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20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28660" y="3122408"/>
            <a:ext cx="29239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Специализированная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помощь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 позднее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60 минут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6138" y="167105"/>
            <a:ext cx="8493642" cy="39418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44" tIns="27544" rIns="27544" bIns="27544" spcCol="20658">
            <a:spAutoFit/>
          </a:bodyPr>
          <a:lstStyle/>
          <a:p>
            <a:pPr algn="ctr" defTabSz="495781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ЭТАПЫ СПАСЕНИЯ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377" y="4306182"/>
            <a:ext cx="21002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«Платиновые 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минуты»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64537" y="4330989"/>
            <a:ext cx="1572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«Золотой 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час»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>
            <a:off x="3530009" y="4529468"/>
            <a:ext cx="2445489" cy="350875"/>
          </a:xfrm>
          <a:prstGeom prst="rightArrow">
            <a:avLst/>
          </a:pr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329609" y="3094076"/>
            <a:ext cx="2530549" cy="1935126"/>
          </a:xfrm>
          <a:prstGeom prst="roundRect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-128"/>
              <a:cs typeface="ヒラギノ角ゴ ProN W3" charset="-128"/>
              <a:sym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445466" y="4429199"/>
            <a:ext cx="83724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6138" y="167104"/>
            <a:ext cx="8493642" cy="394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27556" tIns="27556" rIns="27556" bIns="27556" spcCol="20668">
            <a:spAutoFit/>
          </a:bodyPr>
          <a:lstStyle/>
          <a:p>
            <a:pPr algn="ctr" defTabSz="496021" hangingPunct="0">
              <a:defRPr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  <a:sym typeface="Helvetica"/>
              </a:rPr>
              <a:t>ПЕРВАЯ ПОМОЩЬ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3409" y="670495"/>
            <a:ext cx="8293395" cy="353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6" rIns="91408" bIns="45706" numCol="1" anchor="ctr" anchorCtr="0" compatLnSpc="1">
            <a:prstTxWarp prst="textNoShape">
              <a:avLst/>
            </a:prstTxWarp>
            <a:spAutoFit/>
          </a:bodyPr>
          <a:lstStyle/>
          <a:p>
            <a:pPr indent="342781" algn="just" defTabSz="914084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Статья 31. Первая помощь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342781" algn="just" defTabSz="914084" eaLnBrk="0" hangingPunct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Первая помощь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 оказания медицинской помощи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оказывается гражданам при несчастных случаях, травмах, отравлениях и других состояниях и заболеваниях, угрожающих их жизни и здоровью,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лицами,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обязанными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оказывать первую помощь в соответствии с федеральным законом или со специальным правилом и имеющими соответствующую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подготовку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в том числе сотрудниками органов внутренних дел Российской Федерации, сотрудниками, военнослужащими и работниками Государственной противопожарной службы, спасателями аварийно-спасательных формирований и аварийно-спасательных служб.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342781" algn="just" defTabSz="914084" eaLnBrk="0" hangingPunct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Перечень состояний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при которых оказывается первая помощь, 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перечень мероприятий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по оказанию первой помощи утверждаются уполномоченным федеральным органом исполнительной власти.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342781" algn="just" defTabSz="914084" eaLnBrk="0" hangingPunct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Примерные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программы учебного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курса, предмета и дисциплины по оказанию первой помощи разрабатываются уполномоченным федеральным органом исполнительной власти и утверждаются в порядке, установленном законодательством Российской Федерации.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342781" algn="just" defTabSz="914084" eaLnBrk="0" hangingPunct="0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Водители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транспортных средств 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другие лица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вправе оказывать первую помощь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при наличии соответствующей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подготовки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(или)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навыков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406" y="4550739"/>
            <a:ext cx="8230009" cy="276971"/>
          </a:xfrm>
          <a:prstGeom prst="rect">
            <a:avLst/>
          </a:prstGeom>
          <a:noFill/>
        </p:spPr>
        <p:txBody>
          <a:bodyPr wrap="none" lIns="91408" tIns="45706" rIns="91408" bIns="45706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Федеральный закон от 21.11.2011 № 323-ФЗ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«Об основах охраны здоровья граждан в Российской Федерации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головок и подзаголовок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22AFF7"/>
      </a:accent1>
      <a:accent2>
        <a:srgbClr val="333399"/>
      </a:accent2>
      <a:accent3>
        <a:srgbClr val="FFFFFF"/>
      </a:accent3>
      <a:accent4>
        <a:srgbClr val="000000"/>
      </a:accent4>
      <a:accent5>
        <a:srgbClr val="ABD4FA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и подзаголовок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Заголовок и подзаголовок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5018</TotalTime>
  <Words>2420</Words>
  <Application>Microsoft Office PowerPoint</Application>
  <PresentationFormat>Экран (16:9)</PresentationFormat>
  <Paragraphs>455</Paragraphs>
  <Slides>68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Заголовок и подзаголовок</vt:lpstr>
      <vt:lpstr>ПЕРВАЯ ПОМОЩЬ</vt:lpstr>
      <vt:lpstr>Слайд 2</vt:lpstr>
      <vt:lpstr>ВНЕЗАПНАЯ СЕРДЕЧНАЯ СМЕРТЬ</vt:lpstr>
      <vt:lpstr>Слайд 4</vt:lpstr>
      <vt:lpstr>СМЕРТНОСТЬ ОТ ТРАВМ И ВНЕШНИХ ПРИЧИН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Забивалова</dc:creator>
  <cp:lastModifiedBy>user</cp:lastModifiedBy>
  <cp:revision>934</cp:revision>
  <cp:lastPrinted>2017-10-13T09:17:45Z</cp:lastPrinted>
  <dcterms:created xsi:type="dcterms:W3CDTF">2017-10-12T10:56:33Z</dcterms:created>
  <dcterms:modified xsi:type="dcterms:W3CDTF">2023-02-14T13:50:07Z</dcterms:modified>
</cp:coreProperties>
</file>