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74" r:id="rId3"/>
    <p:sldId id="256" r:id="rId4"/>
    <p:sldId id="257" r:id="rId5"/>
    <p:sldId id="258" r:id="rId6"/>
    <p:sldId id="261" r:id="rId7"/>
    <p:sldId id="267" r:id="rId8"/>
    <p:sldId id="271" r:id="rId9"/>
    <p:sldId id="27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1" d="100"/>
          <a:sy n="71" d="100"/>
        </p:scale>
        <p:origin x="-1786" y="-3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6230D-F712-48CB-A684-E1AED06CD623}" type="datetimeFigureOut">
              <a:rPr lang="ru-RU" smtClean="0"/>
              <a:pPr/>
              <a:t>06.02.2024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EC43F-1421-4697-B6D0-6584451C1E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91129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6230D-F712-48CB-A684-E1AED06CD623}" type="datetimeFigureOut">
              <a:rPr lang="ru-RU" smtClean="0"/>
              <a:pPr/>
              <a:t>06.02.2024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EC43F-1421-4697-B6D0-6584451C1E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09374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6230D-F712-48CB-A684-E1AED06CD623}" type="datetimeFigureOut">
              <a:rPr lang="ru-RU" smtClean="0"/>
              <a:pPr/>
              <a:t>06.02.2024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EC43F-1421-4697-B6D0-6584451C1E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63616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6230D-F712-48CB-A684-E1AED06CD623}" type="datetimeFigureOut">
              <a:rPr lang="ru-RU" smtClean="0"/>
              <a:pPr/>
              <a:t>06.02.2024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EC43F-1421-4697-B6D0-6584451C1E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48508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6230D-F712-48CB-A684-E1AED06CD623}" type="datetimeFigureOut">
              <a:rPr lang="ru-RU" smtClean="0"/>
              <a:pPr/>
              <a:t>06.02.2024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EC43F-1421-4697-B6D0-6584451C1E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7490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6230D-F712-48CB-A684-E1AED06CD623}" type="datetimeFigureOut">
              <a:rPr lang="ru-RU" smtClean="0"/>
              <a:pPr/>
              <a:t>06.02.2024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EC43F-1421-4697-B6D0-6584451C1E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94096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6230D-F712-48CB-A684-E1AED06CD623}" type="datetimeFigureOut">
              <a:rPr lang="ru-RU" smtClean="0"/>
              <a:pPr/>
              <a:t>06.02.2024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EC43F-1421-4697-B6D0-6584451C1E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89201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6230D-F712-48CB-A684-E1AED06CD623}" type="datetimeFigureOut">
              <a:rPr lang="ru-RU" smtClean="0"/>
              <a:pPr/>
              <a:t>06.02.2024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EC43F-1421-4697-B6D0-6584451C1E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66047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6230D-F712-48CB-A684-E1AED06CD623}" type="datetimeFigureOut">
              <a:rPr lang="ru-RU" smtClean="0"/>
              <a:pPr/>
              <a:t>06.02.2024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EC43F-1421-4697-B6D0-6584451C1E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78565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6230D-F712-48CB-A684-E1AED06CD623}" type="datetimeFigureOut">
              <a:rPr lang="ru-RU" smtClean="0"/>
              <a:pPr/>
              <a:t>06.02.2024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EC43F-1421-4697-B6D0-6584451C1E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60899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6230D-F712-48CB-A684-E1AED06CD623}" type="datetimeFigureOut">
              <a:rPr lang="ru-RU" smtClean="0"/>
              <a:pPr/>
              <a:t>06.02.2024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EC43F-1421-4697-B6D0-6584451C1E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87478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96230D-F712-48CB-A684-E1AED06CD623}" type="datetimeFigureOut">
              <a:rPr lang="ru-RU" smtClean="0"/>
              <a:pPr/>
              <a:t>06.02.2024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9EC43F-1421-4697-B6D0-6584451C1E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9760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1928802"/>
            <a:ext cx="7815290" cy="1357322"/>
          </a:xfrm>
        </p:spPr>
        <p:txBody>
          <a:bodyPr>
            <a:normAutofit fontScale="90000"/>
          </a:bodyPr>
          <a:lstStyle/>
          <a:p>
            <a:r>
              <a:rPr lang="ru-RU" altLang="ru-RU" sz="1400" dirty="0" smtClean="0"/>
              <a:t/>
            </a:r>
            <a:br>
              <a:rPr lang="ru-RU" altLang="ru-RU" sz="1400" dirty="0" smtClean="0"/>
            </a:br>
            <a:r>
              <a:rPr lang="ru-RU" altLang="ru-RU" sz="1400" dirty="0" smtClean="0"/>
              <a:t/>
            </a:r>
            <a:br>
              <a:rPr lang="ru-RU" altLang="ru-RU" sz="1400" dirty="0" smtClean="0"/>
            </a:br>
            <a:r>
              <a:rPr lang="ru-RU" altLang="ru-RU" sz="1400" dirty="0" smtClean="0"/>
              <a:t/>
            </a:r>
            <a:br>
              <a:rPr lang="ru-RU" altLang="ru-RU" sz="1400" dirty="0" smtClean="0"/>
            </a:br>
            <a:r>
              <a:rPr lang="ru-RU" altLang="ru-RU" sz="1400" dirty="0" smtClean="0"/>
              <a:t/>
            </a:r>
            <a:br>
              <a:rPr lang="ru-RU" altLang="ru-RU" sz="1400" dirty="0" smtClean="0"/>
            </a:br>
            <a:r>
              <a:rPr lang="ru-RU" altLang="ru-RU" sz="1400" dirty="0" smtClean="0"/>
              <a:t/>
            </a:r>
            <a:br>
              <a:rPr lang="ru-RU" altLang="ru-RU" sz="1400" dirty="0" smtClean="0"/>
            </a:br>
            <a:r>
              <a:rPr lang="ru-RU" altLang="ru-RU" sz="1400" dirty="0" smtClean="0"/>
              <a:t/>
            </a:r>
            <a:br>
              <a:rPr lang="ru-RU" altLang="ru-RU" sz="1400" dirty="0" smtClean="0"/>
            </a:br>
            <a:r>
              <a:rPr lang="ru-RU" altLang="ru-RU" sz="1400" dirty="0" smtClean="0"/>
              <a:t/>
            </a:r>
            <a:br>
              <a:rPr lang="ru-RU" altLang="ru-RU" sz="1400" dirty="0" smtClean="0"/>
            </a:br>
            <a:r>
              <a:rPr lang="ru-RU" altLang="ru-RU" sz="1400" dirty="0" smtClean="0"/>
              <a:t/>
            </a:r>
            <a:br>
              <a:rPr lang="ru-RU" altLang="ru-RU" sz="1400" dirty="0" smtClean="0"/>
            </a:br>
            <a:r>
              <a:rPr lang="ru-RU" altLang="ru-RU" sz="1400" dirty="0" smtClean="0"/>
              <a:t/>
            </a:r>
            <a:br>
              <a:rPr lang="ru-RU" altLang="ru-RU" sz="1400" dirty="0" smtClean="0"/>
            </a:b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Муниципальное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бюджетное общеобразовательное учреждение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Петрозаводского городского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округа</a:t>
            </a:r>
            <a:br>
              <a:rPr lang="ru-RU" alt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"Средняя общеобразовательная школа №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38«</a:t>
            </a:r>
            <a:b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Городской фестиваль учебно-исследовательских работ </a:t>
            </a:r>
            <a:b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«Мои первые открытия» («</a:t>
            </a:r>
            <a:r>
              <a:rPr lang="ru-RU" altLang="ru-RU" sz="2000" dirty="0" err="1" smtClean="0">
                <a:latin typeface="Times New Roman" pitchFamily="18" charset="0"/>
                <a:cs typeface="Times New Roman" pitchFamily="18" charset="0"/>
              </a:rPr>
              <a:t>Эврикоша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»)</a:t>
            </a:r>
            <a:b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  <a:t>номинация «Сохраним свое здоровье»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Исследование сока на искусственные добавки</a:t>
            </a:r>
            <a:r>
              <a:rPr lang="ru-RU" altLang="ru-RU" sz="1400" b="1" dirty="0" smtClean="0"/>
              <a:t/>
            </a:r>
            <a:br>
              <a:rPr lang="ru-RU" altLang="ru-RU" sz="1400" b="1" dirty="0" smtClean="0"/>
            </a:br>
            <a:r>
              <a:rPr lang="ru-RU" altLang="ru-RU" sz="1400" b="1" dirty="0" smtClean="0"/>
              <a:t/>
            </a:r>
            <a:br>
              <a:rPr lang="ru-RU" altLang="ru-RU" sz="1400" b="1" dirty="0" smtClean="0"/>
            </a:br>
            <a:r>
              <a:rPr lang="ru-RU" altLang="ru-RU" sz="1400" b="1" dirty="0" smtClean="0"/>
              <a:t/>
            </a:r>
            <a:br>
              <a:rPr lang="ru-RU" altLang="ru-RU" sz="1400" b="1" dirty="0" smtClean="0"/>
            </a:br>
            <a:r>
              <a:rPr lang="ru-RU" altLang="ru-RU" sz="1400" dirty="0" smtClean="0"/>
              <a:t/>
            </a:r>
            <a:br>
              <a:rPr lang="ru-RU" altLang="ru-RU" sz="1400" dirty="0" smtClean="0"/>
            </a:b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</a:t>
            </a:r>
            <a:r>
              <a:rPr lang="ru-RU" altLang="ru-RU" sz="1400" b="1" dirty="0" smtClean="0">
                <a:latin typeface="Times New Roman" pitchFamily="18" charset="0"/>
                <a:cs typeface="Times New Roman" pitchFamily="18" charset="0"/>
              </a:rPr>
              <a:t>Автор работы:</a:t>
            </a: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Новожилов Даниил Денисович</a:t>
            </a:r>
            <a:b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ученик 4 «Б» класса</a:t>
            </a:r>
            <a:b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Научный руководитель: </a:t>
            </a:r>
            <a:b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Березкина Ольга Юрьевна</a:t>
            </a:r>
            <a:b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учитель начальных классов</a:t>
            </a:r>
            <a:r>
              <a:rPr lang="ru-RU" altLang="ru-RU" sz="1400" dirty="0" smtClean="0"/>
              <a:t/>
            </a:r>
            <a:br>
              <a:rPr lang="ru-RU" altLang="ru-RU" sz="1400" dirty="0" smtClean="0"/>
            </a:br>
            <a:r>
              <a:rPr lang="ru-RU" altLang="ru-RU" sz="1400" dirty="0" smtClean="0"/>
              <a:t/>
            </a:r>
            <a:br>
              <a:rPr lang="ru-RU" altLang="ru-RU" sz="1400" dirty="0" smtClean="0"/>
            </a:br>
            <a:r>
              <a:rPr lang="ru-RU" altLang="ru-RU" sz="1400" dirty="0" smtClean="0"/>
              <a:t>Петрозаводск</a:t>
            </a:r>
            <a:br>
              <a:rPr lang="ru-RU" altLang="ru-RU" sz="1400" dirty="0" smtClean="0"/>
            </a:br>
            <a:r>
              <a:rPr lang="ru-RU" altLang="ru-RU" sz="1400" dirty="0" smtClean="0"/>
              <a:t>2024</a:t>
            </a:r>
            <a:endParaRPr lang="ru-RU" sz="1400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9125" y="214291"/>
            <a:ext cx="500065" cy="500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51154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600" b="1" dirty="0"/>
              <a:t> </a:t>
            </a:r>
            <a:r>
              <a:rPr lang="ru-RU" sz="2600" b="1" dirty="0">
                <a:solidFill>
                  <a:srgbClr val="002060"/>
                </a:solidFill>
              </a:rPr>
              <a:t>Цель </a:t>
            </a:r>
            <a:r>
              <a:rPr lang="ru-RU" sz="2600" b="1" dirty="0" smtClean="0">
                <a:solidFill>
                  <a:srgbClr val="002060"/>
                </a:solidFill>
              </a:rPr>
              <a:t>проекта</a:t>
            </a:r>
            <a:r>
              <a:rPr lang="ru-RU" sz="2600" dirty="0" smtClean="0">
                <a:solidFill>
                  <a:srgbClr val="002060"/>
                </a:solidFill>
              </a:rPr>
              <a:t>: Определение в домашних условиях качества соков разных производителей. </a:t>
            </a:r>
            <a:endParaRPr lang="ru-RU" sz="2600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2600" b="1" dirty="0">
                <a:solidFill>
                  <a:srgbClr val="002060"/>
                </a:solidFill>
              </a:rPr>
              <a:t>Задачи:</a:t>
            </a:r>
            <a:endParaRPr lang="ru-RU" sz="2600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2600" dirty="0">
                <a:solidFill>
                  <a:srgbClr val="002060"/>
                </a:solidFill>
              </a:rPr>
              <a:t> - познакомиться с историей возникновения сока;</a:t>
            </a:r>
          </a:p>
          <a:p>
            <a:pPr marL="0" indent="0" algn="just">
              <a:buNone/>
            </a:pPr>
            <a:r>
              <a:rPr lang="ru-RU" sz="2600" dirty="0">
                <a:solidFill>
                  <a:srgbClr val="002060"/>
                </a:solidFill>
              </a:rPr>
              <a:t>- протестировать несколько соков на содержание в них искусственных красителей, </a:t>
            </a:r>
            <a:r>
              <a:rPr lang="ru-RU" sz="2600" dirty="0" err="1">
                <a:solidFill>
                  <a:srgbClr val="002060"/>
                </a:solidFill>
              </a:rPr>
              <a:t>ароматизаторов</a:t>
            </a:r>
            <a:r>
              <a:rPr lang="ru-RU" sz="2600" dirty="0">
                <a:solidFill>
                  <a:srgbClr val="002060"/>
                </a:solidFill>
              </a:rPr>
              <a:t> в домашних условиях;</a:t>
            </a:r>
          </a:p>
          <a:p>
            <a:pPr marL="0" indent="0" algn="just">
              <a:buNone/>
            </a:pPr>
            <a:r>
              <a:rPr lang="ru-RU" sz="2600" dirty="0">
                <a:solidFill>
                  <a:srgbClr val="002060"/>
                </a:solidFill>
              </a:rPr>
              <a:t>- выявить наиболее полезный сок из тестируемых. </a:t>
            </a:r>
          </a:p>
          <a:p>
            <a:pPr marL="0" indent="0" algn="just">
              <a:buNone/>
            </a:pPr>
            <a:r>
              <a:rPr lang="ru-RU" sz="2600" b="1" dirty="0">
                <a:solidFill>
                  <a:srgbClr val="002060"/>
                </a:solidFill>
              </a:rPr>
              <a:t>Объект исследования </a:t>
            </a:r>
            <a:r>
              <a:rPr lang="ru-RU" sz="2600" dirty="0">
                <a:solidFill>
                  <a:srgbClr val="002060"/>
                </a:solidFill>
              </a:rPr>
              <a:t>– фруктовые соки разных производителей.</a:t>
            </a:r>
          </a:p>
          <a:p>
            <a:pPr marL="0" indent="0" algn="just">
              <a:buNone/>
            </a:pPr>
            <a:r>
              <a:rPr lang="ru-RU" sz="2600" b="1" dirty="0">
                <a:solidFill>
                  <a:srgbClr val="002060"/>
                </a:solidFill>
              </a:rPr>
              <a:t>Предмет исследования</a:t>
            </a:r>
            <a:r>
              <a:rPr lang="ru-RU" sz="2600" dirty="0">
                <a:solidFill>
                  <a:srgbClr val="002060"/>
                </a:solidFill>
              </a:rPr>
              <a:t> – искусственные добавки (красители, </a:t>
            </a:r>
            <a:r>
              <a:rPr lang="ru-RU" sz="2600" dirty="0" err="1">
                <a:solidFill>
                  <a:srgbClr val="002060"/>
                </a:solidFill>
              </a:rPr>
              <a:t>ароматизаторы</a:t>
            </a:r>
            <a:r>
              <a:rPr lang="ru-RU" sz="2600" dirty="0">
                <a:solidFill>
                  <a:srgbClr val="002060"/>
                </a:solidFill>
              </a:rPr>
              <a:t>, подсластители)</a:t>
            </a:r>
          </a:p>
          <a:p>
            <a:pPr marL="0" indent="0" algn="just">
              <a:buNone/>
            </a:pPr>
            <a:r>
              <a:rPr lang="ru-RU" sz="2600" b="1" dirty="0">
                <a:solidFill>
                  <a:srgbClr val="002060"/>
                </a:solidFill>
              </a:rPr>
              <a:t>Гипотеза</a:t>
            </a:r>
            <a:r>
              <a:rPr lang="ru-RU" sz="2600" dirty="0">
                <a:solidFill>
                  <a:srgbClr val="002060"/>
                </a:solidFill>
              </a:rPr>
              <a:t> – научившись в домашних условиях определять наличие в соке искусственных красителей, можно выбрать наиболее полезный сок для регулярного употребления.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41590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14290"/>
            <a:ext cx="9144000" cy="1270494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Классификация </a:t>
            </a:r>
            <a:r>
              <a:rPr lang="ru-RU" sz="4000" b="1" dirty="0" smtClean="0"/>
              <a:t>соков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2200" dirty="0" smtClean="0">
                <a:solidFill>
                  <a:srgbClr val="7030A0"/>
                </a:solidFill>
              </a:rPr>
              <a:t>Сейчас </a:t>
            </a:r>
            <a:r>
              <a:rPr lang="ru-RU" sz="2200" dirty="0" smtClean="0">
                <a:solidFill>
                  <a:srgbClr val="7030A0"/>
                </a:solidFill>
              </a:rPr>
              <a:t>в магазинах очень большой выбор соков различных видов и марок</a:t>
            </a:r>
            <a:endParaRPr lang="ru-RU" sz="2200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144000" cy="5373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11814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88640"/>
            <a:ext cx="8229600" cy="593752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 smtClean="0"/>
              <a:t>Тестирование соков</a:t>
            </a:r>
            <a:endParaRPr lang="ru-RU" sz="3600" dirty="0"/>
          </a:p>
        </p:txBody>
      </p:sp>
      <p:pic>
        <p:nvPicPr>
          <p:cNvPr id="2050" name="Picture 2" descr="C:\Users\denis\Desktop\Новая папка (2)\IMG_20231117_211846_43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282" y="1412776"/>
            <a:ext cx="8786874" cy="5317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4911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Практическа</a:t>
            </a:r>
            <a:r>
              <a:rPr lang="ru-RU" sz="3200" dirty="0" smtClean="0"/>
              <a:t>я часть</a:t>
            </a:r>
            <a:br>
              <a:rPr lang="ru-RU" sz="3200" dirty="0" smtClean="0"/>
            </a:br>
            <a:r>
              <a:rPr lang="ru-RU" sz="3200" dirty="0" smtClean="0"/>
              <a:t>1 </a:t>
            </a:r>
            <a:r>
              <a:rPr lang="ru-RU" sz="3200" dirty="0" smtClean="0"/>
              <a:t>опыт </a:t>
            </a:r>
            <a:r>
              <a:rPr lang="ru-RU" sz="3200" dirty="0" smtClean="0"/>
              <a:t>«</a:t>
            </a:r>
            <a:r>
              <a:rPr lang="ru-RU" sz="3200" dirty="0" smtClean="0"/>
              <a:t>Наличие красителей</a:t>
            </a:r>
            <a:r>
              <a:rPr lang="ru-RU" sz="3200" dirty="0" smtClean="0"/>
              <a:t>»</a:t>
            </a:r>
            <a:endParaRPr lang="ru-RU" sz="3200" dirty="0"/>
          </a:p>
        </p:txBody>
      </p:sp>
      <p:pic>
        <p:nvPicPr>
          <p:cNvPr id="3075" name="Picture 3" descr="C:\Users\denis\Desktop\Новая папка (2)\IMG_20231117_212708_7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596" y="1285860"/>
            <a:ext cx="3816424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75178" y="33477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59909" y="5229200"/>
            <a:ext cx="27313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Делаем содовый раствор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0" name="Picture 2" descr="C:\Users\denis\Desktop\Новая папка (2)\IMG_20231117_212858_7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4876" y="1285860"/>
            <a:ext cx="3795565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788025" y="4869160"/>
            <a:ext cx="33123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Вливаем содовый раствор поочередно в каждый сок и смотрим на результат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4516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Практическая часть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5122" name="Picture 2" descr="C:\Users\denis\Desktop\Новая папка (2)\IMG_20231117_214702_24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472" y="642918"/>
            <a:ext cx="3274484" cy="2467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588224" y="5805264"/>
            <a:ext cx="10631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chemeClr val="bg1">
                    <a:lumMod val="95000"/>
                  </a:schemeClr>
                </a:solidFill>
              </a:rPr>
              <a:t>Был</a:t>
            </a:r>
            <a:endParaRPr lang="ru-RU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79712" y="5805264"/>
            <a:ext cx="14999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Стал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1560" y="2483604"/>
            <a:ext cx="25734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Сок «Добрый» (яблоко</a:t>
            </a:r>
            <a:r>
              <a:rPr lang="ru-RU" dirty="0" smtClean="0">
                <a:solidFill>
                  <a:schemeClr val="bg1"/>
                </a:solidFill>
              </a:rPr>
              <a:t>)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7" name="Picture 2" descr="C:\Users\denis\Desktop\Новая папка (2)\IMG_20231117_213103_05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6314" y="714356"/>
            <a:ext cx="3093791" cy="2357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932040" y="2668270"/>
            <a:ext cx="33018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Сок «Сады </a:t>
            </a:r>
            <a:r>
              <a:rPr lang="ru-RU" b="1" dirty="0" err="1" smtClean="0">
                <a:solidFill>
                  <a:schemeClr val="bg1"/>
                </a:solidFill>
              </a:rPr>
              <a:t>Придонья</a:t>
            </a:r>
            <a:r>
              <a:rPr lang="ru-RU" b="1" dirty="0" smtClean="0">
                <a:solidFill>
                  <a:schemeClr val="bg1"/>
                </a:solidFill>
              </a:rPr>
              <a:t>» (вишня)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83768" y="539388"/>
            <a:ext cx="599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Был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9000" y="641284"/>
            <a:ext cx="631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Стал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39674" y="514580"/>
            <a:ext cx="599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Был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82973" y="603029"/>
            <a:ext cx="631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Стал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3" name="Picture 2" descr="C:\Users\denis\Desktop\Новая папка (2)\IMG_20231117_214044_03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5786" y="3357562"/>
            <a:ext cx="2897564" cy="3187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680221" y="6266929"/>
            <a:ext cx="30708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Сок «</a:t>
            </a:r>
            <a:r>
              <a:rPr lang="en-US" b="1" dirty="0" smtClean="0">
                <a:solidFill>
                  <a:schemeClr val="bg1"/>
                </a:solidFill>
              </a:rPr>
              <a:t>Global Village</a:t>
            </a:r>
            <a:r>
              <a:rPr lang="ru-RU" b="1" dirty="0" smtClean="0">
                <a:solidFill>
                  <a:schemeClr val="bg1"/>
                </a:solidFill>
              </a:rPr>
              <a:t>» (яблоко)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83768" y="3717032"/>
            <a:ext cx="599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Был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64952" y="3717032"/>
            <a:ext cx="631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Стал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7" name="Picture 2" descr="C:\Users\denis\Desktop\Новая папка (2)\IMG_20231117_215226_64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6314" y="3500438"/>
            <a:ext cx="3396641" cy="3019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5139596" y="6266929"/>
            <a:ext cx="2385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Сок «</a:t>
            </a:r>
            <a:r>
              <a:rPr lang="en-US" b="1" dirty="0" smtClean="0">
                <a:solidFill>
                  <a:schemeClr val="bg1"/>
                </a:solidFill>
              </a:rPr>
              <a:t>Rich</a:t>
            </a:r>
            <a:r>
              <a:rPr lang="ru-RU" b="1" dirty="0" smtClean="0">
                <a:solidFill>
                  <a:schemeClr val="bg1"/>
                </a:solidFill>
              </a:rPr>
              <a:t>» (апельсин)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582973" y="3532366"/>
            <a:ext cx="599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Был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839674" y="3532366"/>
            <a:ext cx="631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Стал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8195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552728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Практическая часть</a:t>
            </a:r>
            <a:endParaRPr lang="ru-RU" sz="2400" dirty="0">
              <a:solidFill>
                <a:srgbClr val="7030A0"/>
              </a:solidFill>
            </a:endParaRPr>
          </a:p>
        </p:txBody>
      </p:sp>
      <p:pic>
        <p:nvPicPr>
          <p:cNvPr id="9218" name="Picture 2" descr="C:\Users\denis\Desktop\Новая папка (2)\IMG_20231117_215627_3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2910" y="955884"/>
            <a:ext cx="4107876" cy="5737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85786" y="1431360"/>
            <a:ext cx="1000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2 опыт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7544" y="5661248"/>
            <a:ext cx="36040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Наличие </a:t>
            </a:r>
            <a:r>
              <a:rPr lang="ru-RU" sz="2400" b="1" dirty="0" err="1" smtClean="0">
                <a:solidFill>
                  <a:schemeClr val="bg1"/>
                </a:solidFill>
              </a:rPr>
              <a:t>ароматизаторов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7" name="Picture 3" descr="C:\Users\denis\Desktop\Новая папка (2)\IMG_20231117_220527_4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3504" y="972500"/>
            <a:ext cx="3747266" cy="5705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292080" y="1200974"/>
            <a:ext cx="856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3 опыт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96825" y="5661248"/>
            <a:ext cx="29688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Наличие подсластителей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14612" y="285728"/>
            <a:ext cx="55721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/>
              <a:t>Практическая часть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xmlns="" val="765716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501008"/>
            <a:ext cx="8229600" cy="3240360"/>
          </a:xfrm>
        </p:spPr>
        <p:txBody>
          <a:bodyPr>
            <a:normAutofit fontScale="90000"/>
          </a:bodyPr>
          <a:lstStyle/>
          <a:p>
            <a:pPr marL="0" indent="0"/>
            <a:r>
              <a:rPr lang="ru-RU" sz="3600" dirty="0" smtClean="0"/>
              <a:t>Вывод: Из </a:t>
            </a:r>
            <a:r>
              <a:rPr lang="ru-RU" sz="3600" dirty="0"/>
              <a:t>всех тестируемых видов сока, отрицательные показатели по всем критериям только у одного сока. </a:t>
            </a:r>
            <a:br>
              <a:rPr lang="ru-RU" sz="3600" dirty="0"/>
            </a:br>
            <a:r>
              <a:rPr lang="ru-RU" sz="3600" dirty="0"/>
              <a:t>И это сок  - </a:t>
            </a:r>
            <a:r>
              <a:rPr lang="ru-RU" sz="3600" dirty="0">
                <a:solidFill>
                  <a:srgbClr val="C00000"/>
                </a:solidFill>
              </a:rPr>
              <a:t>«Добрый» (яблоко). </a:t>
            </a:r>
            <a:r>
              <a:rPr lang="ru-RU" sz="3600" dirty="0"/>
              <a:t>Его я и советую для регулярного употребления.</a:t>
            </a:r>
            <a:br>
              <a:rPr lang="ru-RU" sz="3600" dirty="0"/>
            </a:br>
            <a:endParaRPr lang="ru-RU" sz="36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493927142"/>
              </p:ext>
            </p:extLst>
          </p:nvPr>
        </p:nvGraphicFramePr>
        <p:xfrm>
          <a:off x="1142976" y="1214422"/>
          <a:ext cx="7077472" cy="25202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7470"/>
                <a:gridCol w="1463334"/>
                <a:gridCol w="1463334"/>
                <a:gridCol w="1463334"/>
              </a:tblGrid>
              <a:tr h="76704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Сок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Красители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/>
                        <a:t>Ароматизаторы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Подсластители</a:t>
                      </a:r>
                      <a:endParaRPr lang="ru-RU" dirty="0"/>
                    </a:p>
                  </a:txBody>
                  <a:tcPr/>
                </a:tc>
              </a:tr>
              <a:tr h="43831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«Добрый»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</a:tr>
              <a:tr h="43831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«Сады </a:t>
                      </a:r>
                      <a:r>
                        <a:rPr lang="ru-RU" dirty="0" err="1" smtClean="0"/>
                        <a:t>Придонья</a:t>
                      </a:r>
                      <a:r>
                        <a:rPr lang="ru-RU" dirty="0" smtClean="0"/>
                        <a:t>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 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</a:tr>
              <a:tr h="43831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«</a:t>
                      </a:r>
                      <a:r>
                        <a:rPr lang="en-US" dirty="0" err="1" smtClean="0"/>
                        <a:t>Giobal</a:t>
                      </a:r>
                      <a:r>
                        <a:rPr lang="en-US" dirty="0" smtClean="0"/>
                        <a:t> Village</a:t>
                      </a:r>
                      <a:r>
                        <a:rPr lang="ru-RU" dirty="0" smtClean="0"/>
                        <a:t>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</a:tr>
              <a:tr h="43831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«</a:t>
                      </a:r>
                      <a:r>
                        <a:rPr lang="en-US" dirty="0" smtClean="0"/>
                        <a:t>Rich</a:t>
                      </a:r>
                      <a:r>
                        <a:rPr lang="ru-RU" dirty="0" smtClean="0"/>
                        <a:t>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522770" y="428604"/>
            <a:ext cx="2692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/>
              <a:t>Результаты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xmlns="" val="35771717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Список литературы: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lv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1.Еренков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 А. Детское питание / В. А.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Еренков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.– Кишинев: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Тимпул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1990. –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224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с.;</a:t>
            </a:r>
          </a:p>
          <a:p>
            <a:pPr marL="0" lv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2.Зубкова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Н. М. Вкусная наука. Опыты и эксперименты на кухне для детей от 5 до 9 лет / Наталья Зубкова. – С.-П.: Речь, 2013. – 60 с.;</a:t>
            </a:r>
          </a:p>
          <a:p>
            <a:pPr marL="0" lv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3.Петровский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Б. В. Популярная медицинская энциклопедия / Б. В. Петровский.  – М.: Советская Энциклопедия, 1979. – 704 с.;</a:t>
            </a:r>
          </a:p>
          <a:p>
            <a:pPr marL="0" lv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4.Починюк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 А.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Сокотерапия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Домашняя энциклопедия / А. А.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Починюк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Ростов-на-Дону: Феникс, 2006. – 256 с.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668206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331</Words>
  <Application>Microsoft Office PowerPoint</Application>
  <PresentationFormat>Экран (4:3)</PresentationFormat>
  <Paragraphs>63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         Муниципальное бюджетное общеобразовательное учреждение  Петрозаводского городского округа "Средняя общеобразовательная школа №38«    Городской фестиваль учебно-исследовательских работ  «Мои первые открытия» («Эврикоша»)   номинация «Сохраним свое здоровье» Исследование сока на искусственные добавки                                                                                                   Автор работы:                                                                                                                             Новожилов Даниил Денисович                                                                                                        ученик 4 «Б» класса                                                                                                               Научный руководитель:                                                                                                                     Березкина Ольга Юрьевна                                                                                                                     учитель начальных классов  Петрозаводск 2024</vt:lpstr>
      <vt:lpstr>Слайд 2</vt:lpstr>
      <vt:lpstr>Классификация соков Сейчас в магазинах очень большой выбор соков различных видов и марок</vt:lpstr>
      <vt:lpstr>Слайд 4</vt:lpstr>
      <vt:lpstr>Практическая часть 1 опыт «Наличие красителей»</vt:lpstr>
      <vt:lpstr>Практическая часть</vt:lpstr>
      <vt:lpstr>Практическая часть</vt:lpstr>
      <vt:lpstr>Вывод: Из всех тестируемых видов сока, отрицательные показатели по всем критериям только у одного сока.  И это сок  - «Добрый» (яблоко). Его я и советую для регулярного употребления. </vt:lpstr>
      <vt:lpstr>Список литературы: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Денис Н</dc:creator>
  <cp:lastModifiedBy>Лилия Киршеева</cp:lastModifiedBy>
  <cp:revision>23</cp:revision>
  <dcterms:created xsi:type="dcterms:W3CDTF">2023-11-19T08:37:36Z</dcterms:created>
  <dcterms:modified xsi:type="dcterms:W3CDTF">2024-02-06T19:40:18Z</dcterms:modified>
</cp:coreProperties>
</file>