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B7C7D-EB5C-4EB7-9662-686795DB2466}" type="datetimeFigureOut">
              <a:rPr lang="ru-RU" smtClean="0"/>
              <a:t>16.05.2023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24FD2-755F-4F49-A1C0-D4B8FCD25A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34971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B7C7D-EB5C-4EB7-9662-686795DB2466}" type="datetimeFigureOut">
              <a:rPr lang="ru-RU" smtClean="0"/>
              <a:t>16.05.2023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24FD2-755F-4F49-A1C0-D4B8FCD25A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23674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B7C7D-EB5C-4EB7-9662-686795DB2466}" type="datetimeFigureOut">
              <a:rPr lang="ru-RU" smtClean="0"/>
              <a:t>16.05.2023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24FD2-755F-4F49-A1C0-D4B8FCD25A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18697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B7C7D-EB5C-4EB7-9662-686795DB2466}" type="datetimeFigureOut">
              <a:rPr lang="ru-RU" smtClean="0"/>
              <a:t>16.05.2023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24FD2-755F-4F49-A1C0-D4B8FCD25A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56067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B7C7D-EB5C-4EB7-9662-686795DB2466}" type="datetimeFigureOut">
              <a:rPr lang="ru-RU" smtClean="0"/>
              <a:t>16.05.2023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24FD2-755F-4F49-A1C0-D4B8FCD25A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12547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B7C7D-EB5C-4EB7-9662-686795DB2466}" type="datetimeFigureOut">
              <a:rPr lang="ru-RU" smtClean="0"/>
              <a:t>16.05.2023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24FD2-755F-4F49-A1C0-D4B8FCD25A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19605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B7C7D-EB5C-4EB7-9662-686795DB2466}" type="datetimeFigureOut">
              <a:rPr lang="ru-RU" smtClean="0"/>
              <a:t>16.05.2023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24FD2-755F-4F49-A1C0-D4B8FCD25A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88761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B7C7D-EB5C-4EB7-9662-686795DB2466}" type="datetimeFigureOut">
              <a:rPr lang="ru-RU" smtClean="0"/>
              <a:t>16.05.2023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24FD2-755F-4F49-A1C0-D4B8FCD25A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74671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B7C7D-EB5C-4EB7-9662-686795DB2466}" type="datetimeFigureOut">
              <a:rPr lang="ru-RU" smtClean="0"/>
              <a:t>16.05.2023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24FD2-755F-4F49-A1C0-D4B8FCD25A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94205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B7C7D-EB5C-4EB7-9662-686795DB2466}" type="datetimeFigureOut">
              <a:rPr lang="ru-RU" smtClean="0"/>
              <a:t>16.05.2023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24FD2-755F-4F49-A1C0-D4B8FCD25A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143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B7C7D-EB5C-4EB7-9662-686795DB2466}" type="datetimeFigureOut">
              <a:rPr lang="ru-RU" smtClean="0"/>
              <a:t>16.05.2023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24FD2-755F-4F49-A1C0-D4B8FCD25A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37825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1B7C7D-EB5C-4EB7-9662-686795DB2466}" type="datetimeFigureOut">
              <a:rPr lang="ru-RU" smtClean="0"/>
              <a:t>16.05.2023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824FD2-755F-4F49-A1C0-D4B8FCD25A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5254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316523"/>
            <a:ext cx="9144000" cy="319344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Всемирный день </a:t>
            </a:r>
            <a:r>
              <a:rPr lang="ru-RU" b="1" dirty="0"/>
              <a:t>борьбы с артериальной гипертонией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17 </a:t>
            </a:r>
            <a:r>
              <a:rPr lang="ru-RU" b="1" dirty="0"/>
              <a:t>мая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7198" y="3057525"/>
            <a:ext cx="6158280" cy="3694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1492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Гипертония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Гипертония (высокое артериальное давление) – </a:t>
            </a:r>
            <a:r>
              <a:rPr lang="ru-RU" b="1" dirty="0" smtClean="0"/>
              <a:t>состояние, при котором давление в кровеносных сосудах превышает нормальные показатели (140/90 мм рт. ст. или выше)</a:t>
            </a:r>
            <a:r>
              <a:rPr lang="ru-RU" dirty="0" smtClean="0"/>
              <a:t>. Гипертония широко распространена, но при отсутствии лечения может приводить к серьезным последствиям.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185691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715" y="365125"/>
            <a:ext cx="11983915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/>
              <a:t>15-21 мая: Неделя профилактики повышения артериального давления в честь Всемирного дня борьбы с артериальной гипертонией 17 мая</a:t>
            </a:r>
            <a:br>
              <a:rPr lang="ru-RU" sz="3600" b="1" dirty="0" smtClean="0"/>
            </a:b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b="1" dirty="0"/>
              <a:t> </a:t>
            </a:r>
            <a:r>
              <a:rPr lang="ru-RU" dirty="0" smtClean="0"/>
              <a:t>Артериальное </a:t>
            </a:r>
            <a:r>
              <a:rPr lang="ru-RU" dirty="0"/>
              <a:t>давление (АД) зависит от возраста, пола, времени суток физической активности, стресса и других факторов.</a:t>
            </a:r>
            <a:endParaRPr lang="ru-RU" dirty="0" smtClean="0">
              <a:effectLst/>
            </a:endParaRPr>
          </a:p>
          <a:p>
            <a:r>
              <a:rPr lang="ru-RU" dirty="0"/>
              <a:t>АД зависит от работы сердца и от эластичности и тонуса кровеносных сосудов.</a:t>
            </a:r>
            <a:endParaRPr lang="ru-RU" dirty="0" smtClean="0">
              <a:effectLst/>
            </a:endParaRPr>
          </a:p>
          <a:p>
            <a:r>
              <a:rPr lang="ru-RU" dirty="0"/>
              <a:t>Первая цифра – максимальная – показывает, с какой силой кровь давит на стенки сосудов при максимальном сокращении сердца, вторая – минимальная – в момент покоя.</a:t>
            </a:r>
            <a:endParaRPr lang="ru-RU" dirty="0" smtClean="0">
              <a:effectLst/>
            </a:endParaRPr>
          </a:p>
          <a:p>
            <a:r>
              <a:rPr lang="ru-RU" dirty="0"/>
              <a:t>У детей дошкольного возраста АД в среднем равно 80/50, у подростков – 110/70, и в дальнейшем с возрастом оно незначительно увеличивается. Но в любом случае АД у взрослых не должно превышать 140/90.</a:t>
            </a:r>
            <a:endParaRPr lang="ru-RU" dirty="0" smtClean="0">
              <a:effectLst/>
            </a:endParaRPr>
          </a:p>
          <a:p>
            <a:r>
              <a:rPr lang="ru-RU" dirty="0"/>
              <a:t>При повышенном давлении человеку ставится диагноз артериальной гипертонии или гипертензии, а при пониженном – гипотензии или гипотонии.</a:t>
            </a:r>
            <a:endParaRPr lang="ru-RU" dirty="0" smtClean="0">
              <a:effectLst/>
            </a:endParaRPr>
          </a:p>
          <a:p>
            <a:r>
              <a:rPr lang="ru-RU" dirty="0"/>
              <a:t>При этой длительно текущая артериальная гипертензия значительно опаснее для здоровья, чем гипотензия. Как показывают результаты исследований, с каждыми +10 мм рт. ст. Увеличивается риск развития ССЗ на 30%.</a:t>
            </a:r>
            <a:endParaRPr lang="ru-RU" dirty="0" smtClean="0">
              <a:effectLst/>
            </a:endParaRPr>
          </a:p>
          <a:p>
            <a:r>
              <a:rPr lang="ru-RU" dirty="0"/>
              <a:t>У людей с повышенным давлением в 7 раз чаще развиваются нарушения мозгового кровообращения (инсульты), в 4 раза чаще – ишемическая болезнь сердца, в 2 раза чаще поражаются сосуды ног. Длительная текущая или тяжелая (160/100 и выше) артериальная гипертензия при отсутствии лечения на 50% повышает риск внезапной смерти.</a:t>
            </a:r>
            <a:endParaRPr lang="ru-RU" dirty="0" smtClean="0">
              <a:effectLst/>
            </a:endParaRPr>
          </a:p>
          <a:p>
            <a:r>
              <a:rPr lang="ru-RU" dirty="0"/>
              <a:t>Согласно данным ВОЗ, простой контроль АД позволит избежать развития серьезных заболеваний сердечно-сосудистой системы и их осложнений – инфаркта, инсульта, сосудистой деменции, </a:t>
            </a:r>
            <a:r>
              <a:rPr lang="ru-RU" dirty="0" err="1"/>
              <a:t>ретинопатии</a:t>
            </a:r>
            <a:r>
              <a:rPr lang="ru-RU" dirty="0"/>
              <a:t> или внезапной смерти. Снижение производителями хлебобулочных изделий количества соли в хлебе на 10%;</a:t>
            </a:r>
            <a:endParaRPr lang="ru-RU" dirty="0" smtClean="0">
              <a:effectLst/>
            </a:endParaRPr>
          </a:p>
          <a:p>
            <a:r>
              <a:rPr lang="ru-RU" b="1" dirty="0"/>
              <a:t>Целью данной недели является повышение осведомленности о важности контроля артериального давления.</a:t>
            </a:r>
            <a:endParaRPr lang="ru-RU" dirty="0" smtClean="0">
              <a:effectLst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60224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0284" y="151942"/>
            <a:ext cx="7211431" cy="6554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1465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97268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67</Words>
  <Application>Microsoft Office PowerPoint</Application>
  <PresentationFormat>Широкоэкранный</PresentationFormat>
  <Paragraphs>13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Тема Office</vt:lpstr>
      <vt:lpstr>Всемирный день борьбы с артериальной гипертонией  17 мая </vt:lpstr>
      <vt:lpstr>Гипертония</vt:lpstr>
      <vt:lpstr>15-21 мая: Неделя профилактики повышения артериального давления в честь Всемирного дня борьбы с артериальной гипертонией 17 мая 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Всемирный день борьбы с артериальной гипертонией  17 мая </dc:title>
  <dc:creator>Admin</dc:creator>
  <cp:lastModifiedBy>Admin</cp:lastModifiedBy>
  <cp:revision>2</cp:revision>
  <dcterms:created xsi:type="dcterms:W3CDTF">2023-05-16T06:28:39Z</dcterms:created>
  <dcterms:modified xsi:type="dcterms:W3CDTF">2023-05-16T06:42:07Z</dcterms:modified>
</cp:coreProperties>
</file>